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273" r:id="rId3"/>
    <p:sldId id="274" r:id="rId4"/>
    <p:sldId id="275" r:id="rId5"/>
    <p:sldId id="276" r:id="rId6"/>
    <p:sldId id="277" r:id="rId7"/>
    <p:sldId id="278" r:id="rId8"/>
    <p:sldId id="279" r:id="rId9"/>
    <p:sldId id="280" r:id="rId10"/>
    <p:sldId id="282" r:id="rId11"/>
    <p:sldId id="283" r:id="rId12"/>
    <p:sldId id="284" r:id="rId13"/>
    <p:sldId id="285" r:id="rId14"/>
    <p:sldId id="286" r:id="rId15"/>
    <p:sldId id="287" r:id="rId16"/>
    <p:sldId id="288" r:id="rId17"/>
    <p:sldId id="256" r:id="rId18"/>
    <p:sldId id="257" r:id="rId19"/>
    <p:sldId id="259" r:id="rId20"/>
    <p:sldId id="260" r:id="rId21"/>
    <p:sldId id="261" r:id="rId22"/>
    <p:sldId id="262" r:id="rId23"/>
    <p:sldId id="264" r:id="rId24"/>
    <p:sldId id="265" r:id="rId25"/>
    <p:sldId id="266" r:id="rId26"/>
    <p:sldId id="321" r:id="rId27"/>
    <p:sldId id="323" r:id="rId28"/>
    <p:sldId id="325" r:id="rId29"/>
    <p:sldId id="326" r:id="rId30"/>
    <p:sldId id="291" r:id="rId31"/>
    <p:sldId id="292" r:id="rId32"/>
    <p:sldId id="293" r:id="rId33"/>
    <p:sldId id="294" r:id="rId34"/>
    <p:sldId id="295" r:id="rId35"/>
    <p:sldId id="296" r:id="rId36"/>
    <p:sldId id="297" r:id="rId37"/>
    <p:sldId id="308" r:id="rId38"/>
    <p:sldId id="309" r:id="rId39"/>
    <p:sldId id="310" r:id="rId40"/>
    <p:sldId id="311" r:id="rId41"/>
    <p:sldId id="312" r:id="rId42"/>
    <p:sldId id="313" r:id="rId43"/>
    <p:sldId id="314" r:id="rId44"/>
    <p:sldId id="315" r:id="rId45"/>
    <p:sldId id="316" r:id="rId46"/>
    <p:sldId id="317" r:id="rId47"/>
    <p:sldId id="318" r:id="rId48"/>
    <p:sldId id="300" r:id="rId49"/>
    <p:sldId id="301" r:id="rId50"/>
    <p:sldId id="302" r:id="rId51"/>
    <p:sldId id="305" r:id="rId52"/>
    <p:sldId id="303" r:id="rId53"/>
    <p:sldId id="304" r:id="rId54"/>
    <p:sldId id="329" r:id="rId55"/>
    <p:sldId id="330" r:id="rId56"/>
    <p:sldId id="331" r:id="rId57"/>
    <p:sldId id="332"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26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F9686F-E7C8-40F9-8506-EECC49D413A2}" type="doc">
      <dgm:prSet loTypeId="urn:microsoft.com/office/officeart/2005/8/layout/chevron1" loCatId="process" qsTypeId="urn:microsoft.com/office/officeart/2005/8/quickstyle/simple1" qsCatId="simple" csTypeId="urn:microsoft.com/office/officeart/2005/8/colors/colorful1" csCatId="colorful" phldr="1"/>
      <dgm:spPr/>
      <dgm:t>
        <a:bodyPr/>
        <a:lstStyle/>
        <a:p>
          <a:endParaRPr lang="en-US"/>
        </a:p>
      </dgm:t>
    </dgm:pt>
    <dgm:pt modelId="{E15DB2B0-C3C2-45AE-B545-DF33671F8431}">
      <dgm:prSet phldrT="[Text]" custT="1"/>
      <dgm:spPr/>
      <dgm:t>
        <a:bodyPr/>
        <a:lstStyle/>
        <a:p>
          <a:r>
            <a:rPr lang="en-US" sz="2400" dirty="0" smtClean="0"/>
            <a:t>U-238</a:t>
          </a:r>
          <a:endParaRPr lang="en-US" sz="2400" dirty="0"/>
        </a:p>
      </dgm:t>
    </dgm:pt>
    <dgm:pt modelId="{5B3DB4EB-96FF-4FEF-8218-B917AB34B148}" type="parTrans" cxnId="{49A4891C-214C-45E1-B8E4-CAC34FE34DED}">
      <dgm:prSet/>
      <dgm:spPr/>
      <dgm:t>
        <a:bodyPr/>
        <a:lstStyle/>
        <a:p>
          <a:endParaRPr lang="en-US"/>
        </a:p>
      </dgm:t>
    </dgm:pt>
    <dgm:pt modelId="{A331ACED-16B1-40E5-BE76-881D8EF1D6CA}" type="sibTrans" cxnId="{49A4891C-214C-45E1-B8E4-CAC34FE34DED}">
      <dgm:prSet/>
      <dgm:spPr/>
      <dgm:t>
        <a:bodyPr/>
        <a:lstStyle/>
        <a:p>
          <a:endParaRPr lang="en-US"/>
        </a:p>
      </dgm:t>
    </dgm:pt>
    <dgm:pt modelId="{BFC37541-70AE-4760-8223-03F1F2098DF5}">
      <dgm:prSet phldrT="[Text]"/>
      <dgm:spPr/>
      <dgm:t>
        <a:bodyPr/>
        <a:lstStyle/>
        <a:p>
          <a:r>
            <a:rPr lang="en-US" dirty="0" smtClean="0"/>
            <a:t>U-239</a:t>
          </a:r>
          <a:endParaRPr lang="en-US" dirty="0"/>
        </a:p>
      </dgm:t>
    </dgm:pt>
    <dgm:pt modelId="{280FFA2B-ABE0-4A0B-A646-346C2DE747B9}" type="parTrans" cxnId="{27B1CD90-694C-41E8-9865-C8391404DB86}">
      <dgm:prSet/>
      <dgm:spPr/>
      <dgm:t>
        <a:bodyPr/>
        <a:lstStyle/>
        <a:p>
          <a:endParaRPr lang="en-US"/>
        </a:p>
      </dgm:t>
    </dgm:pt>
    <dgm:pt modelId="{50A2B815-9A68-4045-8F85-C29E77ECCF04}" type="sibTrans" cxnId="{27B1CD90-694C-41E8-9865-C8391404DB86}">
      <dgm:prSet/>
      <dgm:spPr/>
      <dgm:t>
        <a:bodyPr/>
        <a:lstStyle/>
        <a:p>
          <a:endParaRPr lang="en-US"/>
        </a:p>
      </dgm:t>
    </dgm:pt>
    <dgm:pt modelId="{8667DF83-4DE2-4A8F-A651-EA003A6514F8}">
      <dgm:prSet phldrT="[Text]"/>
      <dgm:spPr/>
      <dgm:t>
        <a:bodyPr/>
        <a:lstStyle/>
        <a:p>
          <a:r>
            <a:rPr lang="en-US" dirty="0" smtClean="0"/>
            <a:t>Np-239</a:t>
          </a:r>
          <a:endParaRPr lang="en-US" dirty="0"/>
        </a:p>
      </dgm:t>
    </dgm:pt>
    <dgm:pt modelId="{1548B44F-8770-4003-8D3F-B47959080E14}" type="parTrans" cxnId="{6A663268-3802-42EB-9E15-AF8139438A91}">
      <dgm:prSet/>
      <dgm:spPr/>
      <dgm:t>
        <a:bodyPr/>
        <a:lstStyle/>
        <a:p>
          <a:endParaRPr lang="en-US"/>
        </a:p>
      </dgm:t>
    </dgm:pt>
    <dgm:pt modelId="{A618A1F5-3DDE-4A27-902E-30DB9B93E9A5}" type="sibTrans" cxnId="{6A663268-3802-42EB-9E15-AF8139438A91}">
      <dgm:prSet/>
      <dgm:spPr/>
      <dgm:t>
        <a:bodyPr/>
        <a:lstStyle/>
        <a:p>
          <a:endParaRPr lang="en-US"/>
        </a:p>
      </dgm:t>
    </dgm:pt>
    <dgm:pt modelId="{56A9B1C0-B85C-43B0-AA64-D6A05E7A45C6}">
      <dgm:prSet phldrT="[Text]"/>
      <dgm:spPr/>
      <dgm:t>
        <a:bodyPr/>
        <a:lstStyle/>
        <a:p>
          <a:r>
            <a:rPr lang="en-US" dirty="0" smtClean="0"/>
            <a:t>Pu-239</a:t>
          </a:r>
          <a:endParaRPr lang="en-US" dirty="0"/>
        </a:p>
      </dgm:t>
    </dgm:pt>
    <dgm:pt modelId="{8A5F07B7-F089-4252-A018-5F63208AB745}" type="parTrans" cxnId="{336044A8-A18E-4AA5-ADB9-3B1AD78B9BD0}">
      <dgm:prSet/>
      <dgm:spPr/>
      <dgm:t>
        <a:bodyPr/>
        <a:lstStyle/>
        <a:p>
          <a:endParaRPr lang="en-US"/>
        </a:p>
      </dgm:t>
    </dgm:pt>
    <dgm:pt modelId="{76BC620F-2E3E-44EB-8996-B69D58F5CF10}" type="sibTrans" cxnId="{336044A8-A18E-4AA5-ADB9-3B1AD78B9BD0}">
      <dgm:prSet/>
      <dgm:spPr/>
      <dgm:t>
        <a:bodyPr/>
        <a:lstStyle/>
        <a:p>
          <a:endParaRPr lang="en-US"/>
        </a:p>
      </dgm:t>
    </dgm:pt>
    <dgm:pt modelId="{EE6CDD51-9CFA-4B1C-801C-75586A692615}" type="pres">
      <dgm:prSet presAssocID="{30F9686F-E7C8-40F9-8506-EECC49D413A2}" presName="Name0" presStyleCnt="0">
        <dgm:presLayoutVars>
          <dgm:dir/>
          <dgm:animLvl val="lvl"/>
          <dgm:resizeHandles val="exact"/>
        </dgm:presLayoutVars>
      </dgm:prSet>
      <dgm:spPr/>
      <dgm:t>
        <a:bodyPr/>
        <a:lstStyle/>
        <a:p>
          <a:endParaRPr lang="en-US"/>
        </a:p>
      </dgm:t>
    </dgm:pt>
    <dgm:pt modelId="{12EBB3AF-E0D5-4AEB-AA8E-5BBAFD795DE3}" type="pres">
      <dgm:prSet presAssocID="{E15DB2B0-C3C2-45AE-B545-DF33671F8431}" presName="parTxOnly" presStyleLbl="node1" presStyleIdx="0" presStyleCnt="4">
        <dgm:presLayoutVars>
          <dgm:chMax val="0"/>
          <dgm:chPref val="0"/>
          <dgm:bulletEnabled val="1"/>
        </dgm:presLayoutVars>
      </dgm:prSet>
      <dgm:spPr/>
      <dgm:t>
        <a:bodyPr/>
        <a:lstStyle/>
        <a:p>
          <a:endParaRPr lang="en-US"/>
        </a:p>
      </dgm:t>
    </dgm:pt>
    <dgm:pt modelId="{E7227F79-6889-4CE6-97D3-AE3CC91F9D13}" type="pres">
      <dgm:prSet presAssocID="{A331ACED-16B1-40E5-BE76-881D8EF1D6CA}" presName="parTxOnlySpace" presStyleCnt="0"/>
      <dgm:spPr/>
    </dgm:pt>
    <dgm:pt modelId="{BD482ADA-1424-4898-9804-4847A98AC5B5}" type="pres">
      <dgm:prSet presAssocID="{BFC37541-70AE-4760-8223-03F1F2098DF5}" presName="parTxOnly" presStyleLbl="node1" presStyleIdx="1" presStyleCnt="4">
        <dgm:presLayoutVars>
          <dgm:chMax val="0"/>
          <dgm:chPref val="0"/>
          <dgm:bulletEnabled val="1"/>
        </dgm:presLayoutVars>
      </dgm:prSet>
      <dgm:spPr/>
      <dgm:t>
        <a:bodyPr/>
        <a:lstStyle/>
        <a:p>
          <a:endParaRPr lang="en-US"/>
        </a:p>
      </dgm:t>
    </dgm:pt>
    <dgm:pt modelId="{0594D5D5-1686-4D93-8648-37E52A967731}" type="pres">
      <dgm:prSet presAssocID="{50A2B815-9A68-4045-8F85-C29E77ECCF04}" presName="parTxOnlySpace" presStyleCnt="0"/>
      <dgm:spPr/>
    </dgm:pt>
    <dgm:pt modelId="{838F58CD-B6A4-48A4-8043-1EB99DDA1AEC}" type="pres">
      <dgm:prSet presAssocID="{8667DF83-4DE2-4A8F-A651-EA003A6514F8}" presName="parTxOnly" presStyleLbl="node1" presStyleIdx="2" presStyleCnt="4">
        <dgm:presLayoutVars>
          <dgm:chMax val="0"/>
          <dgm:chPref val="0"/>
          <dgm:bulletEnabled val="1"/>
        </dgm:presLayoutVars>
      </dgm:prSet>
      <dgm:spPr/>
      <dgm:t>
        <a:bodyPr/>
        <a:lstStyle/>
        <a:p>
          <a:endParaRPr lang="en-US"/>
        </a:p>
      </dgm:t>
    </dgm:pt>
    <dgm:pt modelId="{2AB41F10-5993-4698-A467-6A79CA155393}" type="pres">
      <dgm:prSet presAssocID="{A618A1F5-3DDE-4A27-902E-30DB9B93E9A5}" presName="parTxOnlySpace" presStyleCnt="0"/>
      <dgm:spPr/>
    </dgm:pt>
    <dgm:pt modelId="{5B5D504B-1143-466C-AC19-CE7BD1ED31EA}" type="pres">
      <dgm:prSet presAssocID="{56A9B1C0-B85C-43B0-AA64-D6A05E7A45C6}" presName="parTxOnly" presStyleLbl="node1" presStyleIdx="3" presStyleCnt="4">
        <dgm:presLayoutVars>
          <dgm:chMax val="0"/>
          <dgm:chPref val="0"/>
          <dgm:bulletEnabled val="1"/>
        </dgm:presLayoutVars>
      </dgm:prSet>
      <dgm:spPr/>
      <dgm:t>
        <a:bodyPr/>
        <a:lstStyle/>
        <a:p>
          <a:endParaRPr lang="en-US"/>
        </a:p>
      </dgm:t>
    </dgm:pt>
  </dgm:ptLst>
  <dgm:cxnLst>
    <dgm:cxn modelId="{336044A8-A18E-4AA5-ADB9-3B1AD78B9BD0}" srcId="{30F9686F-E7C8-40F9-8506-EECC49D413A2}" destId="{56A9B1C0-B85C-43B0-AA64-D6A05E7A45C6}" srcOrd="3" destOrd="0" parTransId="{8A5F07B7-F089-4252-A018-5F63208AB745}" sibTransId="{76BC620F-2E3E-44EB-8996-B69D58F5CF10}"/>
    <dgm:cxn modelId="{6A663268-3802-42EB-9E15-AF8139438A91}" srcId="{30F9686F-E7C8-40F9-8506-EECC49D413A2}" destId="{8667DF83-4DE2-4A8F-A651-EA003A6514F8}" srcOrd="2" destOrd="0" parTransId="{1548B44F-8770-4003-8D3F-B47959080E14}" sibTransId="{A618A1F5-3DDE-4A27-902E-30DB9B93E9A5}"/>
    <dgm:cxn modelId="{2690C3D4-BAA7-4389-B843-C417594E4703}" type="presOf" srcId="{8667DF83-4DE2-4A8F-A651-EA003A6514F8}" destId="{838F58CD-B6A4-48A4-8043-1EB99DDA1AEC}" srcOrd="0" destOrd="0" presId="urn:microsoft.com/office/officeart/2005/8/layout/chevron1"/>
    <dgm:cxn modelId="{49A4891C-214C-45E1-B8E4-CAC34FE34DED}" srcId="{30F9686F-E7C8-40F9-8506-EECC49D413A2}" destId="{E15DB2B0-C3C2-45AE-B545-DF33671F8431}" srcOrd="0" destOrd="0" parTransId="{5B3DB4EB-96FF-4FEF-8218-B917AB34B148}" sibTransId="{A331ACED-16B1-40E5-BE76-881D8EF1D6CA}"/>
    <dgm:cxn modelId="{E24F4F16-C5ED-4976-993F-F536D545571D}" type="presOf" srcId="{E15DB2B0-C3C2-45AE-B545-DF33671F8431}" destId="{12EBB3AF-E0D5-4AEB-AA8E-5BBAFD795DE3}" srcOrd="0" destOrd="0" presId="urn:microsoft.com/office/officeart/2005/8/layout/chevron1"/>
    <dgm:cxn modelId="{27B1CD90-694C-41E8-9865-C8391404DB86}" srcId="{30F9686F-E7C8-40F9-8506-EECC49D413A2}" destId="{BFC37541-70AE-4760-8223-03F1F2098DF5}" srcOrd="1" destOrd="0" parTransId="{280FFA2B-ABE0-4A0B-A646-346C2DE747B9}" sibTransId="{50A2B815-9A68-4045-8F85-C29E77ECCF04}"/>
    <dgm:cxn modelId="{4FD17CE4-38AD-499C-823C-2281D01D2BBC}" type="presOf" srcId="{30F9686F-E7C8-40F9-8506-EECC49D413A2}" destId="{EE6CDD51-9CFA-4B1C-801C-75586A692615}" srcOrd="0" destOrd="0" presId="urn:microsoft.com/office/officeart/2005/8/layout/chevron1"/>
    <dgm:cxn modelId="{3521F162-E554-436E-A799-D37337440E08}" type="presOf" srcId="{BFC37541-70AE-4760-8223-03F1F2098DF5}" destId="{BD482ADA-1424-4898-9804-4847A98AC5B5}" srcOrd="0" destOrd="0" presId="urn:microsoft.com/office/officeart/2005/8/layout/chevron1"/>
    <dgm:cxn modelId="{F001A51C-6F63-42E7-98C1-E328565DFCCE}" type="presOf" srcId="{56A9B1C0-B85C-43B0-AA64-D6A05E7A45C6}" destId="{5B5D504B-1143-466C-AC19-CE7BD1ED31EA}" srcOrd="0" destOrd="0" presId="urn:microsoft.com/office/officeart/2005/8/layout/chevron1"/>
    <dgm:cxn modelId="{34D52A08-CBBD-4152-98F8-EF39A5965075}" type="presParOf" srcId="{EE6CDD51-9CFA-4B1C-801C-75586A692615}" destId="{12EBB3AF-E0D5-4AEB-AA8E-5BBAFD795DE3}" srcOrd="0" destOrd="0" presId="urn:microsoft.com/office/officeart/2005/8/layout/chevron1"/>
    <dgm:cxn modelId="{2D634A34-804D-4E3D-850C-14611CDD2F5C}" type="presParOf" srcId="{EE6CDD51-9CFA-4B1C-801C-75586A692615}" destId="{E7227F79-6889-4CE6-97D3-AE3CC91F9D13}" srcOrd="1" destOrd="0" presId="urn:microsoft.com/office/officeart/2005/8/layout/chevron1"/>
    <dgm:cxn modelId="{03A6CE32-A160-4A5C-A850-F23BFC18D61A}" type="presParOf" srcId="{EE6CDD51-9CFA-4B1C-801C-75586A692615}" destId="{BD482ADA-1424-4898-9804-4847A98AC5B5}" srcOrd="2" destOrd="0" presId="urn:microsoft.com/office/officeart/2005/8/layout/chevron1"/>
    <dgm:cxn modelId="{7BCA19D3-BF0E-4093-B1C9-342C62ED255A}" type="presParOf" srcId="{EE6CDD51-9CFA-4B1C-801C-75586A692615}" destId="{0594D5D5-1686-4D93-8648-37E52A967731}" srcOrd="3" destOrd="0" presId="urn:microsoft.com/office/officeart/2005/8/layout/chevron1"/>
    <dgm:cxn modelId="{917689A2-68DF-4AF7-B5D2-013A5AE2BA3B}" type="presParOf" srcId="{EE6CDD51-9CFA-4B1C-801C-75586A692615}" destId="{838F58CD-B6A4-48A4-8043-1EB99DDA1AEC}" srcOrd="4" destOrd="0" presId="urn:microsoft.com/office/officeart/2005/8/layout/chevron1"/>
    <dgm:cxn modelId="{4B37ADF1-26E5-43A2-B148-6D7584C33AE8}" type="presParOf" srcId="{EE6CDD51-9CFA-4B1C-801C-75586A692615}" destId="{2AB41F10-5993-4698-A467-6A79CA155393}" srcOrd="5" destOrd="0" presId="urn:microsoft.com/office/officeart/2005/8/layout/chevron1"/>
    <dgm:cxn modelId="{8B4F141D-9142-4048-86C1-FB219A8A527A}" type="presParOf" srcId="{EE6CDD51-9CFA-4B1C-801C-75586A692615}" destId="{5B5D504B-1143-466C-AC19-CE7BD1ED31EA}"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302362-83F2-40CE-81BE-51869DAC9C14}" type="doc">
      <dgm:prSet loTypeId="urn:microsoft.com/office/officeart/2005/8/layout/process1" loCatId="process" qsTypeId="urn:microsoft.com/office/officeart/2005/8/quickstyle/simple3" qsCatId="simple" csTypeId="urn:microsoft.com/office/officeart/2005/8/colors/accent1_2" csCatId="accent1" phldr="1"/>
      <dgm:spPr/>
      <dgm:t>
        <a:bodyPr/>
        <a:lstStyle/>
        <a:p>
          <a:endParaRPr lang="en-US"/>
        </a:p>
      </dgm:t>
    </dgm:pt>
    <dgm:pt modelId="{C7DBF02B-F84D-4A91-B97B-9BAC8CD56785}">
      <dgm:prSet custT="1"/>
      <dgm:spPr/>
      <dgm:t>
        <a:bodyPr anchor="ctr"/>
        <a:lstStyle/>
        <a:p>
          <a:pPr rtl="0"/>
          <a:r>
            <a:rPr lang="en-US" sz="2400" b="1" dirty="0" smtClean="0">
              <a:latin typeface="Times New Roman" panose="02020603050405020304" pitchFamily="18" charset="0"/>
              <a:cs typeface="Times New Roman" panose="02020603050405020304" pitchFamily="18" charset="0"/>
            </a:rPr>
            <a:t>On the bases of radioactivity and type of emission of radiation such as alpha , beta, gamma nuclear waste is categorized in to three levels</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dgm:t>
    </dgm:pt>
    <dgm:pt modelId="{CD4C6663-0355-4D68-8DAA-CBC2F5D0F7BF}" type="parTrans" cxnId="{1A03AAF6-38D3-4182-8B43-C7B8F2F39CCE}">
      <dgm:prSet/>
      <dgm:spPr/>
      <dgm:t>
        <a:bodyPr/>
        <a:lstStyle/>
        <a:p>
          <a:endParaRPr lang="en-US"/>
        </a:p>
      </dgm:t>
    </dgm:pt>
    <dgm:pt modelId="{3C1E62D4-7F91-49D8-A24D-E782E094EA83}" type="sibTrans" cxnId="{1A03AAF6-38D3-4182-8B43-C7B8F2F39CCE}">
      <dgm:prSet/>
      <dgm:spPr/>
      <dgm:t>
        <a:bodyPr/>
        <a:lstStyle/>
        <a:p>
          <a:endParaRPr lang="en-US"/>
        </a:p>
      </dgm:t>
    </dgm:pt>
    <dgm:pt modelId="{3F2D2D8E-0C3A-4C02-B4F7-7AE718603457}">
      <dgm:prSet custT="1"/>
      <dgm:spPr/>
      <dgm:t>
        <a:bodyPr/>
        <a:lstStyle/>
        <a:p>
          <a:pPr rtl="0"/>
          <a:r>
            <a:rPr lang="en-US" sz="2400" b="1" dirty="0" smtClean="0">
              <a:latin typeface="Times New Roman" panose="02020603050405020304" pitchFamily="18" charset="0"/>
              <a:cs typeface="Times New Roman" panose="02020603050405020304" pitchFamily="18" charset="0"/>
            </a:rPr>
            <a:t>Low level nuclear waste</a:t>
          </a:r>
          <a:endParaRPr lang="en-US" sz="2400" b="1" dirty="0">
            <a:latin typeface="Times New Roman" panose="02020603050405020304" pitchFamily="18" charset="0"/>
            <a:cs typeface="Times New Roman" panose="02020603050405020304" pitchFamily="18" charset="0"/>
          </a:endParaRPr>
        </a:p>
      </dgm:t>
    </dgm:pt>
    <dgm:pt modelId="{2D512D8C-834A-41BF-ADFE-1F167F683C3C}" type="parTrans" cxnId="{0DCE2DEB-7579-4DBB-AAB6-9B1237C3A74F}">
      <dgm:prSet/>
      <dgm:spPr/>
      <dgm:t>
        <a:bodyPr/>
        <a:lstStyle/>
        <a:p>
          <a:endParaRPr lang="en-US"/>
        </a:p>
      </dgm:t>
    </dgm:pt>
    <dgm:pt modelId="{102D3266-CA3A-4F43-93B1-9EAA118712F9}" type="sibTrans" cxnId="{0DCE2DEB-7579-4DBB-AAB6-9B1237C3A74F}">
      <dgm:prSet/>
      <dgm:spPr/>
      <dgm:t>
        <a:bodyPr/>
        <a:lstStyle/>
        <a:p>
          <a:endParaRPr lang="en-US"/>
        </a:p>
      </dgm:t>
    </dgm:pt>
    <dgm:pt modelId="{33F22097-77ED-4E5D-B844-A1E8CB4AD96F}">
      <dgm:prSet custT="1"/>
      <dgm:spPr/>
      <dgm:t>
        <a:bodyPr/>
        <a:lstStyle/>
        <a:p>
          <a:pPr rtl="0"/>
          <a:r>
            <a:rPr lang="en-US" sz="2400" b="1" dirty="0" smtClean="0">
              <a:latin typeface="Times New Roman" panose="02020603050405020304" pitchFamily="18" charset="0"/>
              <a:cs typeface="Times New Roman" panose="02020603050405020304" pitchFamily="18" charset="0"/>
            </a:rPr>
            <a:t>Medium level nuclear waste </a:t>
          </a:r>
          <a:endParaRPr lang="en-US" sz="2400" b="1" dirty="0">
            <a:latin typeface="Times New Roman" panose="02020603050405020304" pitchFamily="18" charset="0"/>
            <a:cs typeface="Times New Roman" panose="02020603050405020304" pitchFamily="18" charset="0"/>
          </a:endParaRPr>
        </a:p>
      </dgm:t>
    </dgm:pt>
    <dgm:pt modelId="{17DD247F-BA07-405D-908D-1E7E841567D2}" type="parTrans" cxnId="{C68BE6F2-2274-434A-A713-829F9C2ACA04}">
      <dgm:prSet/>
      <dgm:spPr/>
      <dgm:t>
        <a:bodyPr/>
        <a:lstStyle/>
        <a:p>
          <a:endParaRPr lang="en-US"/>
        </a:p>
      </dgm:t>
    </dgm:pt>
    <dgm:pt modelId="{D15D50C2-6483-4C88-AF68-9BC73F2BAF17}" type="sibTrans" cxnId="{C68BE6F2-2274-434A-A713-829F9C2ACA04}">
      <dgm:prSet/>
      <dgm:spPr/>
      <dgm:t>
        <a:bodyPr/>
        <a:lstStyle/>
        <a:p>
          <a:endParaRPr lang="en-US"/>
        </a:p>
      </dgm:t>
    </dgm:pt>
    <dgm:pt modelId="{F3B431DD-05CF-4906-BB18-4301300DAC01}">
      <dgm:prSet custT="1"/>
      <dgm:spPr/>
      <dgm:t>
        <a:bodyPr/>
        <a:lstStyle/>
        <a:p>
          <a:pPr rtl="0"/>
          <a:r>
            <a:rPr lang="en-US" sz="2400" b="1" dirty="0" smtClean="0">
              <a:latin typeface="Times New Roman" panose="02020603050405020304" pitchFamily="18" charset="0"/>
              <a:cs typeface="Times New Roman" panose="02020603050405020304" pitchFamily="18" charset="0"/>
            </a:rPr>
            <a:t>High level nuclear waste</a:t>
          </a:r>
          <a:endParaRPr lang="en-US" sz="2400" b="1" dirty="0">
            <a:latin typeface="Times New Roman" panose="02020603050405020304" pitchFamily="18" charset="0"/>
            <a:cs typeface="Times New Roman" panose="02020603050405020304" pitchFamily="18" charset="0"/>
          </a:endParaRPr>
        </a:p>
      </dgm:t>
    </dgm:pt>
    <dgm:pt modelId="{A4DB41CE-2A90-46F1-80A1-3738BE78E714}" type="parTrans" cxnId="{141F42BF-7EC2-42D9-BE8A-606250F678BB}">
      <dgm:prSet/>
      <dgm:spPr/>
      <dgm:t>
        <a:bodyPr/>
        <a:lstStyle/>
        <a:p>
          <a:endParaRPr lang="en-US"/>
        </a:p>
      </dgm:t>
    </dgm:pt>
    <dgm:pt modelId="{B7365AA0-D798-4832-9573-E2B578ABBBB8}" type="sibTrans" cxnId="{141F42BF-7EC2-42D9-BE8A-606250F678BB}">
      <dgm:prSet/>
      <dgm:spPr/>
      <dgm:t>
        <a:bodyPr/>
        <a:lstStyle/>
        <a:p>
          <a:endParaRPr lang="en-US"/>
        </a:p>
      </dgm:t>
    </dgm:pt>
    <dgm:pt modelId="{22348D99-4E3B-47F0-A745-4B3C78EC2180}" type="pres">
      <dgm:prSet presAssocID="{7C302362-83F2-40CE-81BE-51869DAC9C14}" presName="Name0" presStyleCnt="0">
        <dgm:presLayoutVars>
          <dgm:dir/>
          <dgm:resizeHandles val="exact"/>
        </dgm:presLayoutVars>
      </dgm:prSet>
      <dgm:spPr/>
      <dgm:t>
        <a:bodyPr/>
        <a:lstStyle/>
        <a:p>
          <a:endParaRPr lang="en-US"/>
        </a:p>
      </dgm:t>
    </dgm:pt>
    <dgm:pt modelId="{55B5C5F8-746A-45F3-A3AE-384693D89102}" type="pres">
      <dgm:prSet presAssocID="{C7DBF02B-F84D-4A91-B97B-9BAC8CD56785}" presName="node" presStyleLbl="node1" presStyleIdx="0" presStyleCnt="4" custScaleX="127988" custScaleY="176586">
        <dgm:presLayoutVars>
          <dgm:bulletEnabled val="1"/>
        </dgm:presLayoutVars>
      </dgm:prSet>
      <dgm:spPr/>
      <dgm:t>
        <a:bodyPr/>
        <a:lstStyle/>
        <a:p>
          <a:endParaRPr lang="en-US"/>
        </a:p>
      </dgm:t>
    </dgm:pt>
    <dgm:pt modelId="{348D492E-CA72-47DF-85A2-596898F623CB}" type="pres">
      <dgm:prSet presAssocID="{3C1E62D4-7F91-49D8-A24D-E782E094EA83}" presName="sibTrans" presStyleLbl="sibTrans2D1" presStyleIdx="0" presStyleCnt="3"/>
      <dgm:spPr/>
      <dgm:t>
        <a:bodyPr/>
        <a:lstStyle/>
        <a:p>
          <a:endParaRPr lang="en-US"/>
        </a:p>
      </dgm:t>
    </dgm:pt>
    <dgm:pt modelId="{E72CBBC0-1123-4C9B-8E05-E0065BB03139}" type="pres">
      <dgm:prSet presAssocID="{3C1E62D4-7F91-49D8-A24D-E782E094EA83}" presName="connectorText" presStyleLbl="sibTrans2D1" presStyleIdx="0" presStyleCnt="3"/>
      <dgm:spPr/>
      <dgm:t>
        <a:bodyPr/>
        <a:lstStyle/>
        <a:p>
          <a:endParaRPr lang="en-US"/>
        </a:p>
      </dgm:t>
    </dgm:pt>
    <dgm:pt modelId="{6DCC08C9-5748-4B6D-BA18-3097793FDD6F}" type="pres">
      <dgm:prSet presAssocID="{3F2D2D8E-0C3A-4C02-B4F7-7AE718603457}" presName="node" presStyleLbl="node1" presStyleIdx="1" presStyleCnt="4">
        <dgm:presLayoutVars>
          <dgm:bulletEnabled val="1"/>
        </dgm:presLayoutVars>
      </dgm:prSet>
      <dgm:spPr/>
      <dgm:t>
        <a:bodyPr/>
        <a:lstStyle/>
        <a:p>
          <a:endParaRPr lang="en-US"/>
        </a:p>
      </dgm:t>
    </dgm:pt>
    <dgm:pt modelId="{B2243D64-93B2-4837-B31F-1B213BAE7099}" type="pres">
      <dgm:prSet presAssocID="{102D3266-CA3A-4F43-93B1-9EAA118712F9}" presName="sibTrans" presStyleLbl="sibTrans2D1" presStyleIdx="1" presStyleCnt="3"/>
      <dgm:spPr/>
      <dgm:t>
        <a:bodyPr/>
        <a:lstStyle/>
        <a:p>
          <a:endParaRPr lang="en-US"/>
        </a:p>
      </dgm:t>
    </dgm:pt>
    <dgm:pt modelId="{514B056E-D1DB-4A70-BC48-D756FCCAAB76}" type="pres">
      <dgm:prSet presAssocID="{102D3266-CA3A-4F43-93B1-9EAA118712F9}" presName="connectorText" presStyleLbl="sibTrans2D1" presStyleIdx="1" presStyleCnt="3"/>
      <dgm:spPr/>
      <dgm:t>
        <a:bodyPr/>
        <a:lstStyle/>
        <a:p>
          <a:endParaRPr lang="en-US"/>
        </a:p>
      </dgm:t>
    </dgm:pt>
    <dgm:pt modelId="{9E462575-85C1-45F8-8B5D-42F7EB087A73}" type="pres">
      <dgm:prSet presAssocID="{33F22097-77ED-4E5D-B844-A1E8CB4AD96F}" presName="node" presStyleLbl="node1" presStyleIdx="2" presStyleCnt="4">
        <dgm:presLayoutVars>
          <dgm:bulletEnabled val="1"/>
        </dgm:presLayoutVars>
      </dgm:prSet>
      <dgm:spPr/>
      <dgm:t>
        <a:bodyPr/>
        <a:lstStyle/>
        <a:p>
          <a:endParaRPr lang="en-US"/>
        </a:p>
      </dgm:t>
    </dgm:pt>
    <dgm:pt modelId="{687A23DC-B271-4BB7-8842-84401F570C48}" type="pres">
      <dgm:prSet presAssocID="{D15D50C2-6483-4C88-AF68-9BC73F2BAF17}" presName="sibTrans" presStyleLbl="sibTrans2D1" presStyleIdx="2" presStyleCnt="3"/>
      <dgm:spPr/>
      <dgm:t>
        <a:bodyPr/>
        <a:lstStyle/>
        <a:p>
          <a:endParaRPr lang="en-US"/>
        </a:p>
      </dgm:t>
    </dgm:pt>
    <dgm:pt modelId="{F2E93EA7-969A-420F-A470-EB756AAC93AD}" type="pres">
      <dgm:prSet presAssocID="{D15D50C2-6483-4C88-AF68-9BC73F2BAF17}" presName="connectorText" presStyleLbl="sibTrans2D1" presStyleIdx="2" presStyleCnt="3"/>
      <dgm:spPr/>
      <dgm:t>
        <a:bodyPr/>
        <a:lstStyle/>
        <a:p>
          <a:endParaRPr lang="en-US"/>
        </a:p>
      </dgm:t>
    </dgm:pt>
    <dgm:pt modelId="{B6E29F64-7308-4598-B625-588556FEFFAD}" type="pres">
      <dgm:prSet presAssocID="{F3B431DD-05CF-4906-BB18-4301300DAC01}" presName="node" presStyleLbl="node1" presStyleIdx="3" presStyleCnt="4">
        <dgm:presLayoutVars>
          <dgm:bulletEnabled val="1"/>
        </dgm:presLayoutVars>
      </dgm:prSet>
      <dgm:spPr/>
      <dgm:t>
        <a:bodyPr/>
        <a:lstStyle/>
        <a:p>
          <a:endParaRPr lang="en-US"/>
        </a:p>
      </dgm:t>
    </dgm:pt>
  </dgm:ptLst>
  <dgm:cxnLst>
    <dgm:cxn modelId="{C68BE6F2-2274-434A-A713-829F9C2ACA04}" srcId="{7C302362-83F2-40CE-81BE-51869DAC9C14}" destId="{33F22097-77ED-4E5D-B844-A1E8CB4AD96F}" srcOrd="2" destOrd="0" parTransId="{17DD247F-BA07-405D-908D-1E7E841567D2}" sibTransId="{D15D50C2-6483-4C88-AF68-9BC73F2BAF17}"/>
    <dgm:cxn modelId="{F31D7CE4-0DE6-4E31-9667-83929A702D72}" type="presOf" srcId="{33F22097-77ED-4E5D-B844-A1E8CB4AD96F}" destId="{9E462575-85C1-45F8-8B5D-42F7EB087A73}" srcOrd="0" destOrd="0" presId="urn:microsoft.com/office/officeart/2005/8/layout/process1"/>
    <dgm:cxn modelId="{8519A634-1359-45DB-9917-DD256EF99813}" type="presOf" srcId="{3C1E62D4-7F91-49D8-A24D-E782E094EA83}" destId="{348D492E-CA72-47DF-85A2-596898F623CB}" srcOrd="0" destOrd="0" presId="urn:microsoft.com/office/officeart/2005/8/layout/process1"/>
    <dgm:cxn modelId="{7A48DD91-806C-4466-84CB-7EE1B805AB25}" type="presOf" srcId="{F3B431DD-05CF-4906-BB18-4301300DAC01}" destId="{B6E29F64-7308-4598-B625-588556FEFFAD}" srcOrd="0" destOrd="0" presId="urn:microsoft.com/office/officeart/2005/8/layout/process1"/>
    <dgm:cxn modelId="{0DCE2DEB-7579-4DBB-AAB6-9B1237C3A74F}" srcId="{7C302362-83F2-40CE-81BE-51869DAC9C14}" destId="{3F2D2D8E-0C3A-4C02-B4F7-7AE718603457}" srcOrd="1" destOrd="0" parTransId="{2D512D8C-834A-41BF-ADFE-1F167F683C3C}" sibTransId="{102D3266-CA3A-4F43-93B1-9EAA118712F9}"/>
    <dgm:cxn modelId="{41322BC6-14A1-47F2-BD2A-A81C79B552D2}" type="presOf" srcId="{3F2D2D8E-0C3A-4C02-B4F7-7AE718603457}" destId="{6DCC08C9-5748-4B6D-BA18-3097793FDD6F}" srcOrd="0" destOrd="0" presId="urn:microsoft.com/office/officeart/2005/8/layout/process1"/>
    <dgm:cxn modelId="{1A03AAF6-38D3-4182-8B43-C7B8F2F39CCE}" srcId="{7C302362-83F2-40CE-81BE-51869DAC9C14}" destId="{C7DBF02B-F84D-4A91-B97B-9BAC8CD56785}" srcOrd="0" destOrd="0" parTransId="{CD4C6663-0355-4D68-8DAA-CBC2F5D0F7BF}" sibTransId="{3C1E62D4-7F91-49D8-A24D-E782E094EA83}"/>
    <dgm:cxn modelId="{141F42BF-7EC2-42D9-BE8A-606250F678BB}" srcId="{7C302362-83F2-40CE-81BE-51869DAC9C14}" destId="{F3B431DD-05CF-4906-BB18-4301300DAC01}" srcOrd="3" destOrd="0" parTransId="{A4DB41CE-2A90-46F1-80A1-3738BE78E714}" sibTransId="{B7365AA0-D798-4832-9573-E2B578ABBBB8}"/>
    <dgm:cxn modelId="{996223F0-8CE3-43BA-A04F-7A1321BA4EBA}" type="presOf" srcId="{102D3266-CA3A-4F43-93B1-9EAA118712F9}" destId="{514B056E-D1DB-4A70-BC48-D756FCCAAB76}" srcOrd="1" destOrd="0" presId="urn:microsoft.com/office/officeart/2005/8/layout/process1"/>
    <dgm:cxn modelId="{D984A7EB-6301-429A-A3B5-1F75E4C414DC}" type="presOf" srcId="{7C302362-83F2-40CE-81BE-51869DAC9C14}" destId="{22348D99-4E3B-47F0-A745-4B3C78EC2180}" srcOrd="0" destOrd="0" presId="urn:microsoft.com/office/officeart/2005/8/layout/process1"/>
    <dgm:cxn modelId="{97DD20CA-F497-4D1E-8A81-197CEAFCA708}" type="presOf" srcId="{D15D50C2-6483-4C88-AF68-9BC73F2BAF17}" destId="{687A23DC-B271-4BB7-8842-84401F570C48}" srcOrd="0" destOrd="0" presId="urn:microsoft.com/office/officeart/2005/8/layout/process1"/>
    <dgm:cxn modelId="{16424F68-9FFB-4DC6-9371-24CD242C25F9}" type="presOf" srcId="{D15D50C2-6483-4C88-AF68-9BC73F2BAF17}" destId="{F2E93EA7-969A-420F-A470-EB756AAC93AD}" srcOrd="1" destOrd="0" presId="urn:microsoft.com/office/officeart/2005/8/layout/process1"/>
    <dgm:cxn modelId="{67CBDCE7-E863-4A53-BB3B-DBE269373DD4}" type="presOf" srcId="{102D3266-CA3A-4F43-93B1-9EAA118712F9}" destId="{B2243D64-93B2-4837-B31F-1B213BAE7099}" srcOrd="0" destOrd="0" presId="urn:microsoft.com/office/officeart/2005/8/layout/process1"/>
    <dgm:cxn modelId="{EB3717C4-D98E-4EE7-84F0-1CA8A727376A}" type="presOf" srcId="{3C1E62D4-7F91-49D8-A24D-E782E094EA83}" destId="{E72CBBC0-1123-4C9B-8E05-E0065BB03139}" srcOrd="1" destOrd="0" presId="urn:microsoft.com/office/officeart/2005/8/layout/process1"/>
    <dgm:cxn modelId="{12A2A983-D122-4E35-B878-278ECFCDAF51}" type="presOf" srcId="{C7DBF02B-F84D-4A91-B97B-9BAC8CD56785}" destId="{55B5C5F8-746A-45F3-A3AE-384693D89102}" srcOrd="0" destOrd="0" presId="urn:microsoft.com/office/officeart/2005/8/layout/process1"/>
    <dgm:cxn modelId="{053F6863-3B9C-4B5E-98D4-C0CB6188D052}" type="presParOf" srcId="{22348D99-4E3B-47F0-A745-4B3C78EC2180}" destId="{55B5C5F8-746A-45F3-A3AE-384693D89102}" srcOrd="0" destOrd="0" presId="urn:microsoft.com/office/officeart/2005/8/layout/process1"/>
    <dgm:cxn modelId="{68621888-3366-4C00-BE28-6CFE19B0EF09}" type="presParOf" srcId="{22348D99-4E3B-47F0-A745-4B3C78EC2180}" destId="{348D492E-CA72-47DF-85A2-596898F623CB}" srcOrd="1" destOrd="0" presId="urn:microsoft.com/office/officeart/2005/8/layout/process1"/>
    <dgm:cxn modelId="{95B1B11D-288D-4518-ACCE-33AC50231427}" type="presParOf" srcId="{348D492E-CA72-47DF-85A2-596898F623CB}" destId="{E72CBBC0-1123-4C9B-8E05-E0065BB03139}" srcOrd="0" destOrd="0" presId="urn:microsoft.com/office/officeart/2005/8/layout/process1"/>
    <dgm:cxn modelId="{B5AB6640-4AE7-4238-BE04-7BB3FCF673CD}" type="presParOf" srcId="{22348D99-4E3B-47F0-A745-4B3C78EC2180}" destId="{6DCC08C9-5748-4B6D-BA18-3097793FDD6F}" srcOrd="2" destOrd="0" presId="urn:microsoft.com/office/officeart/2005/8/layout/process1"/>
    <dgm:cxn modelId="{96C4237C-AC5E-4521-9349-AFD31A7A4795}" type="presParOf" srcId="{22348D99-4E3B-47F0-A745-4B3C78EC2180}" destId="{B2243D64-93B2-4837-B31F-1B213BAE7099}" srcOrd="3" destOrd="0" presId="urn:microsoft.com/office/officeart/2005/8/layout/process1"/>
    <dgm:cxn modelId="{BA24EF31-146D-4D9A-80DC-E6C1A9C7E0AC}" type="presParOf" srcId="{B2243D64-93B2-4837-B31F-1B213BAE7099}" destId="{514B056E-D1DB-4A70-BC48-D756FCCAAB76}" srcOrd="0" destOrd="0" presId="urn:microsoft.com/office/officeart/2005/8/layout/process1"/>
    <dgm:cxn modelId="{B75F5AA2-5581-4CE0-95C5-B03E32030A55}" type="presParOf" srcId="{22348D99-4E3B-47F0-A745-4B3C78EC2180}" destId="{9E462575-85C1-45F8-8B5D-42F7EB087A73}" srcOrd="4" destOrd="0" presId="urn:microsoft.com/office/officeart/2005/8/layout/process1"/>
    <dgm:cxn modelId="{1D75897B-74A1-44E5-B790-D198C5C5DDD9}" type="presParOf" srcId="{22348D99-4E3B-47F0-A745-4B3C78EC2180}" destId="{687A23DC-B271-4BB7-8842-84401F570C48}" srcOrd="5" destOrd="0" presId="urn:microsoft.com/office/officeart/2005/8/layout/process1"/>
    <dgm:cxn modelId="{A25BFE82-205B-40A0-A6B6-061BDBF7A9FF}" type="presParOf" srcId="{687A23DC-B271-4BB7-8842-84401F570C48}" destId="{F2E93EA7-969A-420F-A470-EB756AAC93AD}" srcOrd="0" destOrd="0" presId="urn:microsoft.com/office/officeart/2005/8/layout/process1"/>
    <dgm:cxn modelId="{7B9AD083-66EE-4235-8E8E-0681B7A7CB35}" type="presParOf" srcId="{22348D99-4E3B-47F0-A745-4B3C78EC2180}" destId="{B6E29F64-7308-4598-B625-588556FEFFAD}"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0D9C20-7588-45C1-8AFD-C5C5394E0B10}" type="doc">
      <dgm:prSet loTypeId="urn:microsoft.com/office/officeart/2005/8/layout/hList7" loCatId="list" qsTypeId="urn:microsoft.com/office/officeart/2005/8/quickstyle/simple3" qsCatId="simple" csTypeId="urn:microsoft.com/office/officeart/2005/8/colors/accent1_2" csCatId="accent1" phldr="1"/>
      <dgm:spPr/>
      <dgm:t>
        <a:bodyPr/>
        <a:lstStyle/>
        <a:p>
          <a:endParaRPr lang="en-US"/>
        </a:p>
      </dgm:t>
    </dgm:pt>
    <dgm:pt modelId="{58EB4EE8-BEA2-43C1-B8AC-8BAAA339BC4A}">
      <dgm:prSet custT="1"/>
      <dgm:spPr/>
      <dgm:t>
        <a:bodyPr/>
        <a:lstStyle/>
        <a:p>
          <a:pPr rtl="0"/>
          <a:r>
            <a:rPr lang="en-US" sz="2400" b="1" dirty="0" smtClean="0">
              <a:latin typeface="Times New Roman" panose="02020603050405020304" pitchFamily="18" charset="0"/>
              <a:cs typeface="Times New Roman" panose="02020603050405020304" pitchFamily="18" charset="0"/>
            </a:rPr>
            <a:t>This type of waste contain low radioactivity.</a:t>
          </a:r>
          <a:endParaRPr lang="en-US" sz="2400" b="1" dirty="0">
            <a:latin typeface="Times New Roman" panose="02020603050405020304" pitchFamily="18" charset="0"/>
            <a:cs typeface="Times New Roman" panose="02020603050405020304" pitchFamily="18" charset="0"/>
          </a:endParaRPr>
        </a:p>
      </dgm:t>
    </dgm:pt>
    <dgm:pt modelId="{0A1CA198-6AE6-4E3D-B213-E37BB3C57491}" type="parTrans" cxnId="{820454C2-62A6-4C19-B56C-F25A24FD73C3}">
      <dgm:prSet/>
      <dgm:spPr/>
      <dgm:t>
        <a:bodyPr/>
        <a:lstStyle/>
        <a:p>
          <a:endParaRPr lang="en-US"/>
        </a:p>
      </dgm:t>
    </dgm:pt>
    <dgm:pt modelId="{1C8BF62C-F399-4A75-AD0D-5F854A5ECBD2}" type="sibTrans" cxnId="{820454C2-62A6-4C19-B56C-F25A24FD73C3}">
      <dgm:prSet/>
      <dgm:spPr/>
      <dgm:t>
        <a:bodyPr/>
        <a:lstStyle/>
        <a:p>
          <a:endParaRPr lang="en-US"/>
        </a:p>
      </dgm:t>
    </dgm:pt>
    <dgm:pt modelId="{11CA5A45-8F8A-42B3-9029-C83A3F71184F}">
      <dgm:prSet custT="1"/>
      <dgm:spPr/>
      <dgm:t>
        <a:bodyPr/>
        <a:lstStyle/>
        <a:p>
          <a:pPr rtl="0"/>
          <a:r>
            <a:rPr lang="en-US" sz="2000" b="1" dirty="0" smtClean="0">
              <a:latin typeface="Times New Roman" panose="02020603050405020304" pitchFamily="18" charset="0"/>
              <a:cs typeface="Times New Roman" panose="02020603050405020304" pitchFamily="18" charset="0"/>
            </a:rPr>
            <a:t>High volume because of its bulky nature</a:t>
          </a:r>
          <a:r>
            <a:rPr lang="en-US" sz="2400" b="1" dirty="0" smtClean="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dgm:t>
    </dgm:pt>
    <dgm:pt modelId="{FA23A2F1-425C-4021-B230-4C2A5F8FE791}" type="parTrans" cxnId="{B5E04DD3-55E5-40A6-BD87-BFB29734CD5F}">
      <dgm:prSet/>
      <dgm:spPr/>
      <dgm:t>
        <a:bodyPr/>
        <a:lstStyle/>
        <a:p>
          <a:endParaRPr lang="en-US"/>
        </a:p>
      </dgm:t>
    </dgm:pt>
    <dgm:pt modelId="{6960FD5E-846F-4B6D-8574-7DEE491DE653}" type="sibTrans" cxnId="{B5E04DD3-55E5-40A6-BD87-BFB29734CD5F}">
      <dgm:prSet/>
      <dgm:spPr/>
      <dgm:t>
        <a:bodyPr/>
        <a:lstStyle/>
        <a:p>
          <a:endParaRPr lang="en-US"/>
        </a:p>
      </dgm:t>
    </dgm:pt>
    <dgm:pt modelId="{E76F8C70-1F58-4FE3-9169-791BA5F0DFFD}">
      <dgm:prSet custT="1"/>
      <dgm:spPr/>
      <dgm:t>
        <a:bodyPr/>
        <a:lstStyle/>
        <a:p>
          <a:pPr rtl="0"/>
          <a:r>
            <a:rPr lang="en-US" sz="2000" b="1" dirty="0" smtClean="0">
              <a:latin typeface="Times New Roman" panose="02020603050405020304" pitchFamily="18" charset="0"/>
              <a:cs typeface="Times New Roman" panose="02020603050405020304" pitchFamily="18" charset="0"/>
            </a:rPr>
            <a:t> waste contain protective clothing, rubber , gloves, tissues ,plastic bags and swabs, liquid effluents from sink and drain and radioactive gases found in ventilation system.</a:t>
          </a:r>
          <a:endParaRPr lang="en-US" sz="2000" b="1" dirty="0">
            <a:latin typeface="Times New Roman" panose="02020603050405020304" pitchFamily="18" charset="0"/>
            <a:cs typeface="Times New Roman" panose="02020603050405020304" pitchFamily="18" charset="0"/>
          </a:endParaRPr>
        </a:p>
      </dgm:t>
    </dgm:pt>
    <dgm:pt modelId="{AF361334-B86D-4AE7-A166-0F830913927E}" type="parTrans" cxnId="{D71F47FF-878A-479F-BEFE-77E8C0485923}">
      <dgm:prSet/>
      <dgm:spPr/>
      <dgm:t>
        <a:bodyPr/>
        <a:lstStyle/>
        <a:p>
          <a:endParaRPr lang="en-US"/>
        </a:p>
      </dgm:t>
    </dgm:pt>
    <dgm:pt modelId="{2A90550B-1C87-4976-A4E5-E2F6CE7966FB}" type="sibTrans" cxnId="{D71F47FF-878A-479F-BEFE-77E8C0485923}">
      <dgm:prSet/>
      <dgm:spPr/>
      <dgm:t>
        <a:bodyPr/>
        <a:lstStyle/>
        <a:p>
          <a:endParaRPr lang="en-US"/>
        </a:p>
      </dgm:t>
    </dgm:pt>
    <dgm:pt modelId="{CB4DBBB8-40B2-4E99-8AF3-DEC372EA89C8}" type="pres">
      <dgm:prSet presAssocID="{A40D9C20-7588-45C1-8AFD-C5C5394E0B10}" presName="Name0" presStyleCnt="0">
        <dgm:presLayoutVars>
          <dgm:dir/>
          <dgm:resizeHandles val="exact"/>
        </dgm:presLayoutVars>
      </dgm:prSet>
      <dgm:spPr/>
      <dgm:t>
        <a:bodyPr/>
        <a:lstStyle/>
        <a:p>
          <a:endParaRPr lang="en-US"/>
        </a:p>
      </dgm:t>
    </dgm:pt>
    <dgm:pt modelId="{9C6E1409-D09E-426F-8896-519A971A888D}" type="pres">
      <dgm:prSet presAssocID="{A40D9C20-7588-45C1-8AFD-C5C5394E0B10}" presName="fgShape" presStyleLbl="fgShp" presStyleIdx="0" presStyleCnt="1" custFlipVert="1" custScaleY="10600" custLinFactNeighborX="815" custLinFactNeighborY="46391"/>
      <dgm:spPr/>
      <dgm:t>
        <a:bodyPr/>
        <a:lstStyle/>
        <a:p>
          <a:endParaRPr lang="en-US"/>
        </a:p>
      </dgm:t>
    </dgm:pt>
    <dgm:pt modelId="{0AF086EE-9704-4068-867A-FA550D229045}" type="pres">
      <dgm:prSet presAssocID="{A40D9C20-7588-45C1-8AFD-C5C5394E0B10}" presName="linComp" presStyleCnt="0"/>
      <dgm:spPr/>
      <dgm:t>
        <a:bodyPr/>
        <a:lstStyle/>
        <a:p>
          <a:endParaRPr lang="en-US"/>
        </a:p>
      </dgm:t>
    </dgm:pt>
    <dgm:pt modelId="{3BDA3C12-6E63-4C55-B854-9761DA5553EA}" type="pres">
      <dgm:prSet presAssocID="{58EB4EE8-BEA2-43C1-B8AC-8BAAA339BC4A}" presName="compNode" presStyleCnt="0"/>
      <dgm:spPr/>
      <dgm:t>
        <a:bodyPr/>
        <a:lstStyle/>
        <a:p>
          <a:endParaRPr lang="en-US"/>
        </a:p>
      </dgm:t>
    </dgm:pt>
    <dgm:pt modelId="{72C950C5-C9F5-417F-B2AE-98BE1324B342}" type="pres">
      <dgm:prSet presAssocID="{58EB4EE8-BEA2-43C1-B8AC-8BAAA339BC4A}" presName="bkgdShape" presStyleLbl="node1" presStyleIdx="0" presStyleCnt="3"/>
      <dgm:spPr/>
      <dgm:t>
        <a:bodyPr/>
        <a:lstStyle/>
        <a:p>
          <a:endParaRPr lang="en-US"/>
        </a:p>
      </dgm:t>
    </dgm:pt>
    <dgm:pt modelId="{7A156A15-241B-43BA-A2D0-57F334CCC10F}" type="pres">
      <dgm:prSet presAssocID="{58EB4EE8-BEA2-43C1-B8AC-8BAAA339BC4A}" presName="nodeTx" presStyleLbl="node1" presStyleIdx="0" presStyleCnt="3">
        <dgm:presLayoutVars>
          <dgm:bulletEnabled val="1"/>
        </dgm:presLayoutVars>
      </dgm:prSet>
      <dgm:spPr/>
      <dgm:t>
        <a:bodyPr/>
        <a:lstStyle/>
        <a:p>
          <a:endParaRPr lang="en-US"/>
        </a:p>
      </dgm:t>
    </dgm:pt>
    <dgm:pt modelId="{6E0032C5-B4BA-4FA9-8C7C-F4C4FE67272D}" type="pres">
      <dgm:prSet presAssocID="{58EB4EE8-BEA2-43C1-B8AC-8BAAA339BC4A}" presName="invisiNode" presStyleLbl="node1" presStyleIdx="0" presStyleCnt="3"/>
      <dgm:spPr/>
      <dgm:t>
        <a:bodyPr/>
        <a:lstStyle/>
        <a:p>
          <a:endParaRPr lang="en-US"/>
        </a:p>
      </dgm:t>
    </dgm:pt>
    <dgm:pt modelId="{6FF59940-2F07-43D2-A6DE-0F06E1372B22}" type="pres">
      <dgm:prSet presAssocID="{58EB4EE8-BEA2-43C1-B8AC-8BAAA339BC4A}" presName="imagNode" presStyleLbl="fgImgPlace1" presStyleIdx="0" presStyleCnt="3" custLinFactNeighborX="-1384" custLinFactNeighborY="-15223"/>
      <dgm:spPr/>
      <dgm:t>
        <a:bodyPr/>
        <a:lstStyle/>
        <a:p>
          <a:endParaRPr lang="en-US"/>
        </a:p>
      </dgm:t>
    </dgm:pt>
    <dgm:pt modelId="{F32396DC-C6B3-4B57-A2E8-C3243CBAFCD0}" type="pres">
      <dgm:prSet presAssocID="{1C8BF62C-F399-4A75-AD0D-5F854A5ECBD2}" presName="sibTrans" presStyleLbl="sibTrans2D1" presStyleIdx="0" presStyleCnt="0"/>
      <dgm:spPr/>
      <dgm:t>
        <a:bodyPr/>
        <a:lstStyle/>
        <a:p>
          <a:endParaRPr lang="en-US"/>
        </a:p>
      </dgm:t>
    </dgm:pt>
    <dgm:pt modelId="{235DBE78-21CD-4DBE-9238-B69B58910EA0}" type="pres">
      <dgm:prSet presAssocID="{11CA5A45-8F8A-42B3-9029-C83A3F71184F}" presName="compNode" presStyleCnt="0"/>
      <dgm:spPr/>
      <dgm:t>
        <a:bodyPr/>
        <a:lstStyle/>
        <a:p>
          <a:endParaRPr lang="en-US"/>
        </a:p>
      </dgm:t>
    </dgm:pt>
    <dgm:pt modelId="{815C068B-183E-4FF0-ACB3-5C31E2DF121D}" type="pres">
      <dgm:prSet presAssocID="{11CA5A45-8F8A-42B3-9029-C83A3F71184F}" presName="bkgdShape" presStyleLbl="node1" presStyleIdx="1" presStyleCnt="3" custLinFactNeighborX="-824" custLinFactNeighborY="230"/>
      <dgm:spPr/>
      <dgm:t>
        <a:bodyPr/>
        <a:lstStyle/>
        <a:p>
          <a:endParaRPr lang="en-US"/>
        </a:p>
      </dgm:t>
    </dgm:pt>
    <dgm:pt modelId="{64A9AD24-3CB6-4FB4-BCBA-942659C2E9F8}" type="pres">
      <dgm:prSet presAssocID="{11CA5A45-8F8A-42B3-9029-C83A3F71184F}" presName="nodeTx" presStyleLbl="node1" presStyleIdx="1" presStyleCnt="3">
        <dgm:presLayoutVars>
          <dgm:bulletEnabled val="1"/>
        </dgm:presLayoutVars>
      </dgm:prSet>
      <dgm:spPr/>
      <dgm:t>
        <a:bodyPr/>
        <a:lstStyle/>
        <a:p>
          <a:endParaRPr lang="en-US"/>
        </a:p>
      </dgm:t>
    </dgm:pt>
    <dgm:pt modelId="{8602472D-AA5E-4EF9-911F-D3B93C168156}" type="pres">
      <dgm:prSet presAssocID="{11CA5A45-8F8A-42B3-9029-C83A3F71184F}" presName="invisiNode" presStyleLbl="node1" presStyleIdx="1" presStyleCnt="3"/>
      <dgm:spPr/>
      <dgm:t>
        <a:bodyPr/>
        <a:lstStyle/>
        <a:p>
          <a:endParaRPr lang="en-US"/>
        </a:p>
      </dgm:t>
    </dgm:pt>
    <dgm:pt modelId="{9ADBC9FD-3E3F-4D98-AB96-1C466AD36418}" type="pres">
      <dgm:prSet presAssocID="{11CA5A45-8F8A-42B3-9029-C83A3F71184F}" presName="imagNode" presStyleLbl="fgImgPlace1" presStyleIdx="1" presStyleCnt="3" custLinFactNeighborX="1384" custLinFactNeighborY="-16606"/>
      <dgm:spPr/>
      <dgm:t>
        <a:bodyPr/>
        <a:lstStyle/>
        <a:p>
          <a:endParaRPr lang="en-US"/>
        </a:p>
      </dgm:t>
    </dgm:pt>
    <dgm:pt modelId="{F3EE58DC-2FB4-4F9C-9534-5803CB7391D7}" type="pres">
      <dgm:prSet presAssocID="{6960FD5E-846F-4B6D-8574-7DEE491DE653}" presName="sibTrans" presStyleLbl="sibTrans2D1" presStyleIdx="0" presStyleCnt="0"/>
      <dgm:spPr/>
      <dgm:t>
        <a:bodyPr/>
        <a:lstStyle/>
        <a:p>
          <a:endParaRPr lang="en-US"/>
        </a:p>
      </dgm:t>
    </dgm:pt>
    <dgm:pt modelId="{045E13EC-7DE6-4154-8814-5ECF18AA5513}" type="pres">
      <dgm:prSet presAssocID="{E76F8C70-1F58-4FE3-9169-791BA5F0DFFD}" presName="compNode" presStyleCnt="0"/>
      <dgm:spPr/>
      <dgm:t>
        <a:bodyPr/>
        <a:lstStyle/>
        <a:p>
          <a:endParaRPr lang="en-US"/>
        </a:p>
      </dgm:t>
    </dgm:pt>
    <dgm:pt modelId="{E6FAA79A-99F4-48DA-B8D5-236ACA62FC79}" type="pres">
      <dgm:prSet presAssocID="{E76F8C70-1F58-4FE3-9169-791BA5F0DFFD}" presName="bkgdShape" presStyleLbl="node1" presStyleIdx="2" presStyleCnt="3"/>
      <dgm:spPr/>
      <dgm:t>
        <a:bodyPr/>
        <a:lstStyle/>
        <a:p>
          <a:endParaRPr lang="en-US"/>
        </a:p>
      </dgm:t>
    </dgm:pt>
    <dgm:pt modelId="{9A7E3E6B-13E1-46F6-A02F-90605D4F6EB0}" type="pres">
      <dgm:prSet presAssocID="{E76F8C70-1F58-4FE3-9169-791BA5F0DFFD}" presName="nodeTx" presStyleLbl="node1" presStyleIdx="2" presStyleCnt="3">
        <dgm:presLayoutVars>
          <dgm:bulletEnabled val="1"/>
        </dgm:presLayoutVars>
      </dgm:prSet>
      <dgm:spPr/>
      <dgm:t>
        <a:bodyPr/>
        <a:lstStyle/>
        <a:p>
          <a:endParaRPr lang="en-US"/>
        </a:p>
      </dgm:t>
    </dgm:pt>
    <dgm:pt modelId="{8DAC44D3-BF0B-4997-AA91-63A4809D9BC4}" type="pres">
      <dgm:prSet presAssocID="{E76F8C70-1F58-4FE3-9169-791BA5F0DFFD}" presName="invisiNode" presStyleLbl="node1" presStyleIdx="2" presStyleCnt="3"/>
      <dgm:spPr/>
      <dgm:t>
        <a:bodyPr/>
        <a:lstStyle/>
        <a:p>
          <a:endParaRPr lang="en-US"/>
        </a:p>
      </dgm:t>
    </dgm:pt>
    <dgm:pt modelId="{6F3BF488-D6C0-440F-BF9F-FF93B7EB4E13}" type="pres">
      <dgm:prSet presAssocID="{E76F8C70-1F58-4FE3-9169-791BA5F0DFFD}" presName="imagNode" presStyleLbl="fgImgPlace1" presStyleIdx="2" presStyleCnt="3" custLinFactNeighborX="-2768" custLinFactNeighborY="-12483"/>
      <dgm:spPr/>
      <dgm:t>
        <a:bodyPr/>
        <a:lstStyle/>
        <a:p>
          <a:endParaRPr lang="en-US"/>
        </a:p>
      </dgm:t>
    </dgm:pt>
  </dgm:ptLst>
  <dgm:cxnLst>
    <dgm:cxn modelId="{02F79465-6CEF-48CF-B71D-58FA55C43EEB}" type="presOf" srcId="{58EB4EE8-BEA2-43C1-B8AC-8BAAA339BC4A}" destId="{72C950C5-C9F5-417F-B2AE-98BE1324B342}" srcOrd="0" destOrd="0" presId="urn:microsoft.com/office/officeart/2005/8/layout/hList7"/>
    <dgm:cxn modelId="{B03BC392-E710-4949-BCD0-A6DFC40449B3}" type="presOf" srcId="{11CA5A45-8F8A-42B3-9029-C83A3F71184F}" destId="{815C068B-183E-4FF0-ACB3-5C31E2DF121D}" srcOrd="0" destOrd="0" presId="urn:microsoft.com/office/officeart/2005/8/layout/hList7"/>
    <dgm:cxn modelId="{2C8F3D7C-0077-4ECB-85D2-EB30D92BE832}" type="presOf" srcId="{A40D9C20-7588-45C1-8AFD-C5C5394E0B10}" destId="{CB4DBBB8-40B2-4E99-8AF3-DEC372EA89C8}" srcOrd="0" destOrd="0" presId="urn:microsoft.com/office/officeart/2005/8/layout/hList7"/>
    <dgm:cxn modelId="{C54D2B4D-BDD0-4B3B-B657-4A559F18DCE7}" type="presOf" srcId="{E76F8C70-1F58-4FE3-9169-791BA5F0DFFD}" destId="{E6FAA79A-99F4-48DA-B8D5-236ACA62FC79}" srcOrd="0" destOrd="0" presId="urn:microsoft.com/office/officeart/2005/8/layout/hList7"/>
    <dgm:cxn modelId="{B5E04DD3-55E5-40A6-BD87-BFB29734CD5F}" srcId="{A40D9C20-7588-45C1-8AFD-C5C5394E0B10}" destId="{11CA5A45-8F8A-42B3-9029-C83A3F71184F}" srcOrd="1" destOrd="0" parTransId="{FA23A2F1-425C-4021-B230-4C2A5F8FE791}" sibTransId="{6960FD5E-846F-4B6D-8574-7DEE491DE653}"/>
    <dgm:cxn modelId="{D71F47FF-878A-479F-BEFE-77E8C0485923}" srcId="{A40D9C20-7588-45C1-8AFD-C5C5394E0B10}" destId="{E76F8C70-1F58-4FE3-9169-791BA5F0DFFD}" srcOrd="2" destOrd="0" parTransId="{AF361334-B86D-4AE7-A166-0F830913927E}" sibTransId="{2A90550B-1C87-4976-A4E5-E2F6CE7966FB}"/>
    <dgm:cxn modelId="{58991F38-2B1C-4F52-849D-0335E9651F29}" type="presOf" srcId="{1C8BF62C-F399-4A75-AD0D-5F854A5ECBD2}" destId="{F32396DC-C6B3-4B57-A2E8-C3243CBAFCD0}" srcOrd="0" destOrd="0" presId="urn:microsoft.com/office/officeart/2005/8/layout/hList7"/>
    <dgm:cxn modelId="{820454C2-62A6-4C19-B56C-F25A24FD73C3}" srcId="{A40D9C20-7588-45C1-8AFD-C5C5394E0B10}" destId="{58EB4EE8-BEA2-43C1-B8AC-8BAAA339BC4A}" srcOrd="0" destOrd="0" parTransId="{0A1CA198-6AE6-4E3D-B213-E37BB3C57491}" sibTransId="{1C8BF62C-F399-4A75-AD0D-5F854A5ECBD2}"/>
    <dgm:cxn modelId="{C558F5CA-9D14-4076-9C10-06364F59AE44}" type="presOf" srcId="{6960FD5E-846F-4B6D-8574-7DEE491DE653}" destId="{F3EE58DC-2FB4-4F9C-9534-5803CB7391D7}" srcOrd="0" destOrd="0" presId="urn:microsoft.com/office/officeart/2005/8/layout/hList7"/>
    <dgm:cxn modelId="{1F6D1A9F-93F3-4354-9648-2F8393FE427E}" type="presOf" srcId="{58EB4EE8-BEA2-43C1-B8AC-8BAAA339BC4A}" destId="{7A156A15-241B-43BA-A2D0-57F334CCC10F}" srcOrd="1" destOrd="0" presId="urn:microsoft.com/office/officeart/2005/8/layout/hList7"/>
    <dgm:cxn modelId="{123FD159-CBA6-4CB6-9B9D-4EE688301260}" type="presOf" srcId="{E76F8C70-1F58-4FE3-9169-791BA5F0DFFD}" destId="{9A7E3E6B-13E1-46F6-A02F-90605D4F6EB0}" srcOrd="1" destOrd="0" presId="urn:microsoft.com/office/officeart/2005/8/layout/hList7"/>
    <dgm:cxn modelId="{1568CB9D-29E9-48FE-AA04-8463DE5E74EB}" type="presOf" srcId="{11CA5A45-8F8A-42B3-9029-C83A3F71184F}" destId="{64A9AD24-3CB6-4FB4-BCBA-942659C2E9F8}" srcOrd="1" destOrd="0" presId="urn:microsoft.com/office/officeart/2005/8/layout/hList7"/>
    <dgm:cxn modelId="{0E53955A-A0F6-4B76-9037-4C15ECF919F1}" type="presParOf" srcId="{CB4DBBB8-40B2-4E99-8AF3-DEC372EA89C8}" destId="{9C6E1409-D09E-426F-8896-519A971A888D}" srcOrd="0" destOrd="0" presId="urn:microsoft.com/office/officeart/2005/8/layout/hList7"/>
    <dgm:cxn modelId="{79507017-C55B-4AA1-A446-3F42BA782F85}" type="presParOf" srcId="{CB4DBBB8-40B2-4E99-8AF3-DEC372EA89C8}" destId="{0AF086EE-9704-4068-867A-FA550D229045}" srcOrd="1" destOrd="0" presId="urn:microsoft.com/office/officeart/2005/8/layout/hList7"/>
    <dgm:cxn modelId="{98EE97CD-361D-42E6-BE7D-C8251A7C8981}" type="presParOf" srcId="{0AF086EE-9704-4068-867A-FA550D229045}" destId="{3BDA3C12-6E63-4C55-B854-9761DA5553EA}" srcOrd="0" destOrd="0" presId="urn:microsoft.com/office/officeart/2005/8/layout/hList7"/>
    <dgm:cxn modelId="{D59E5209-9A58-4B75-B59E-ED3D41643BF1}" type="presParOf" srcId="{3BDA3C12-6E63-4C55-B854-9761DA5553EA}" destId="{72C950C5-C9F5-417F-B2AE-98BE1324B342}" srcOrd="0" destOrd="0" presId="urn:microsoft.com/office/officeart/2005/8/layout/hList7"/>
    <dgm:cxn modelId="{B7E78DEF-6000-4D01-97E3-CB7ABD4956C3}" type="presParOf" srcId="{3BDA3C12-6E63-4C55-B854-9761DA5553EA}" destId="{7A156A15-241B-43BA-A2D0-57F334CCC10F}" srcOrd="1" destOrd="0" presId="urn:microsoft.com/office/officeart/2005/8/layout/hList7"/>
    <dgm:cxn modelId="{8DEFADCB-968C-441A-926B-7EFC2E755B3A}" type="presParOf" srcId="{3BDA3C12-6E63-4C55-B854-9761DA5553EA}" destId="{6E0032C5-B4BA-4FA9-8C7C-F4C4FE67272D}" srcOrd="2" destOrd="0" presId="urn:microsoft.com/office/officeart/2005/8/layout/hList7"/>
    <dgm:cxn modelId="{360BCED0-2711-4401-9BFC-C4794950F482}" type="presParOf" srcId="{3BDA3C12-6E63-4C55-B854-9761DA5553EA}" destId="{6FF59940-2F07-43D2-A6DE-0F06E1372B22}" srcOrd="3" destOrd="0" presId="urn:microsoft.com/office/officeart/2005/8/layout/hList7"/>
    <dgm:cxn modelId="{2A3BCE1D-4EEA-473A-994B-69489D021926}" type="presParOf" srcId="{0AF086EE-9704-4068-867A-FA550D229045}" destId="{F32396DC-C6B3-4B57-A2E8-C3243CBAFCD0}" srcOrd="1" destOrd="0" presId="urn:microsoft.com/office/officeart/2005/8/layout/hList7"/>
    <dgm:cxn modelId="{89D4D42C-A912-4679-BFB6-0D34353B1053}" type="presParOf" srcId="{0AF086EE-9704-4068-867A-FA550D229045}" destId="{235DBE78-21CD-4DBE-9238-B69B58910EA0}" srcOrd="2" destOrd="0" presId="urn:microsoft.com/office/officeart/2005/8/layout/hList7"/>
    <dgm:cxn modelId="{9FC4825F-91A0-4711-A606-B19931A4862D}" type="presParOf" srcId="{235DBE78-21CD-4DBE-9238-B69B58910EA0}" destId="{815C068B-183E-4FF0-ACB3-5C31E2DF121D}" srcOrd="0" destOrd="0" presId="urn:microsoft.com/office/officeart/2005/8/layout/hList7"/>
    <dgm:cxn modelId="{2CB2F7C2-E54F-45F2-A5CC-E96379EB2466}" type="presParOf" srcId="{235DBE78-21CD-4DBE-9238-B69B58910EA0}" destId="{64A9AD24-3CB6-4FB4-BCBA-942659C2E9F8}" srcOrd="1" destOrd="0" presId="urn:microsoft.com/office/officeart/2005/8/layout/hList7"/>
    <dgm:cxn modelId="{75CCC912-2ECD-46B6-B672-5F9779AFF044}" type="presParOf" srcId="{235DBE78-21CD-4DBE-9238-B69B58910EA0}" destId="{8602472D-AA5E-4EF9-911F-D3B93C168156}" srcOrd="2" destOrd="0" presId="urn:microsoft.com/office/officeart/2005/8/layout/hList7"/>
    <dgm:cxn modelId="{3975D899-FA6B-4729-A5E6-82285AD63CCA}" type="presParOf" srcId="{235DBE78-21CD-4DBE-9238-B69B58910EA0}" destId="{9ADBC9FD-3E3F-4D98-AB96-1C466AD36418}" srcOrd="3" destOrd="0" presId="urn:microsoft.com/office/officeart/2005/8/layout/hList7"/>
    <dgm:cxn modelId="{F606E261-EB30-4347-ADBF-0191D9EFE2E6}" type="presParOf" srcId="{0AF086EE-9704-4068-867A-FA550D229045}" destId="{F3EE58DC-2FB4-4F9C-9534-5803CB7391D7}" srcOrd="3" destOrd="0" presId="urn:microsoft.com/office/officeart/2005/8/layout/hList7"/>
    <dgm:cxn modelId="{C7EAC8F1-ABD9-4A4E-9694-C38AB7A361A3}" type="presParOf" srcId="{0AF086EE-9704-4068-867A-FA550D229045}" destId="{045E13EC-7DE6-4154-8814-5ECF18AA5513}" srcOrd="4" destOrd="0" presId="urn:microsoft.com/office/officeart/2005/8/layout/hList7"/>
    <dgm:cxn modelId="{7DF22D3E-4276-40FF-A426-E712FDD80437}" type="presParOf" srcId="{045E13EC-7DE6-4154-8814-5ECF18AA5513}" destId="{E6FAA79A-99F4-48DA-B8D5-236ACA62FC79}" srcOrd="0" destOrd="0" presId="urn:microsoft.com/office/officeart/2005/8/layout/hList7"/>
    <dgm:cxn modelId="{3185B14F-C69D-4A74-9CF9-D858D27275AB}" type="presParOf" srcId="{045E13EC-7DE6-4154-8814-5ECF18AA5513}" destId="{9A7E3E6B-13E1-46F6-A02F-90605D4F6EB0}" srcOrd="1" destOrd="0" presId="urn:microsoft.com/office/officeart/2005/8/layout/hList7"/>
    <dgm:cxn modelId="{65DE354B-A855-479E-8759-498B2F753BD2}" type="presParOf" srcId="{045E13EC-7DE6-4154-8814-5ECF18AA5513}" destId="{8DAC44D3-BF0B-4997-AA91-63A4809D9BC4}" srcOrd="2" destOrd="0" presId="urn:microsoft.com/office/officeart/2005/8/layout/hList7"/>
    <dgm:cxn modelId="{34145F2B-25F4-449A-BFA5-DC0B71C716E3}" type="presParOf" srcId="{045E13EC-7DE6-4154-8814-5ECF18AA5513}" destId="{6F3BF488-D6C0-440F-BF9F-FF93B7EB4E13}"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935E85F-8222-41E2-B162-99ABC1EA46E2}"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851E67D0-9D9E-4D97-808E-96C2F640F673}">
      <dgm:prSet custT="1"/>
      <dgm:spPr>
        <a:ln>
          <a:solidFill>
            <a:schemeClr val="tx1"/>
          </a:solidFill>
        </a:ln>
      </dgm:spPr>
      <dgm:t>
        <a:bodyPr/>
        <a:lstStyle/>
        <a:p>
          <a:pPr rtl="0"/>
          <a:r>
            <a:rPr lang="en-US" sz="2800" dirty="0" smtClean="0">
              <a:latin typeface="Times New Roman" panose="02020603050405020304" pitchFamily="18" charset="0"/>
              <a:cs typeface="Times New Roman" panose="02020603050405020304" pitchFamily="18" charset="0"/>
            </a:rPr>
            <a:t>It is more radioactive and hotter than low level type hence can not be handled or transported without shielding</a:t>
          </a:r>
          <a:r>
            <a:rPr lang="en-US" sz="2700" dirty="0" smtClean="0"/>
            <a:t>.</a:t>
          </a:r>
          <a:endParaRPr lang="en-US" sz="2700" dirty="0"/>
        </a:p>
      </dgm:t>
    </dgm:pt>
    <dgm:pt modelId="{018ECC91-74CC-4CE2-8FED-65F54EE5CB26}" type="parTrans" cxnId="{6E2C61A4-4B81-451A-9CA6-8D71D8F6C545}">
      <dgm:prSet/>
      <dgm:spPr/>
      <dgm:t>
        <a:bodyPr/>
        <a:lstStyle/>
        <a:p>
          <a:endParaRPr lang="en-US"/>
        </a:p>
      </dgm:t>
    </dgm:pt>
    <dgm:pt modelId="{9FC5F28F-F8A4-4395-96FB-75708F08B927}" type="sibTrans" cxnId="{6E2C61A4-4B81-451A-9CA6-8D71D8F6C545}">
      <dgm:prSet/>
      <dgm:spPr/>
      <dgm:t>
        <a:bodyPr/>
        <a:lstStyle/>
        <a:p>
          <a:endParaRPr lang="en-US"/>
        </a:p>
      </dgm:t>
    </dgm:pt>
    <dgm:pt modelId="{025F1915-99C7-48E3-9A2F-AECF8B4D3026}">
      <dgm:prSet custT="1"/>
      <dgm:spPr>
        <a:ln>
          <a:solidFill>
            <a:schemeClr val="tx1"/>
          </a:solidFill>
        </a:ln>
      </dgm:spPr>
      <dgm:t>
        <a:bodyPr/>
        <a:lstStyle/>
        <a:p>
          <a:pPr rtl="0"/>
          <a:r>
            <a:rPr lang="en-US" sz="2800" dirty="0" smtClean="0">
              <a:latin typeface="Times New Roman" panose="02020603050405020304" pitchFamily="18" charset="0"/>
              <a:cs typeface="Times New Roman" panose="02020603050405020304" pitchFamily="18" charset="0"/>
            </a:rPr>
            <a:t>Such waste consist of reactor by products and other materials including equipment's and tools that have become radioactive.</a:t>
          </a:r>
          <a:endParaRPr lang="en-US" sz="2800" dirty="0">
            <a:latin typeface="Times New Roman" panose="02020603050405020304" pitchFamily="18" charset="0"/>
            <a:cs typeface="Times New Roman" panose="02020603050405020304" pitchFamily="18" charset="0"/>
          </a:endParaRPr>
        </a:p>
      </dgm:t>
    </dgm:pt>
    <dgm:pt modelId="{AA07F0D9-14EB-41D9-9381-C25F9F647EA4}" type="parTrans" cxnId="{1519C239-873C-4341-BAAC-88C09BC4AA0B}">
      <dgm:prSet/>
      <dgm:spPr/>
      <dgm:t>
        <a:bodyPr/>
        <a:lstStyle/>
        <a:p>
          <a:endParaRPr lang="en-US"/>
        </a:p>
      </dgm:t>
    </dgm:pt>
    <dgm:pt modelId="{0ACDAA97-D179-4340-980C-8A18C51C19A2}" type="sibTrans" cxnId="{1519C239-873C-4341-BAAC-88C09BC4AA0B}">
      <dgm:prSet/>
      <dgm:spPr/>
      <dgm:t>
        <a:bodyPr/>
        <a:lstStyle/>
        <a:p>
          <a:endParaRPr lang="en-US"/>
        </a:p>
      </dgm:t>
    </dgm:pt>
    <dgm:pt modelId="{5EC6FA6D-2A8A-4030-BCC1-E64C274B4854}">
      <dgm:prSet custT="1"/>
      <dgm:spPr>
        <a:ln>
          <a:solidFill>
            <a:schemeClr val="tx1"/>
          </a:solidFill>
        </a:ln>
      </dgm:spPr>
      <dgm:t>
        <a:bodyPr/>
        <a:lstStyle/>
        <a:p>
          <a:pPr rtl="0"/>
          <a:r>
            <a:rPr lang="en-US" sz="2800" dirty="0" smtClean="0">
              <a:latin typeface="Times New Roman" panose="02020603050405020304" pitchFamily="18" charset="0"/>
              <a:cs typeface="Times New Roman" panose="02020603050405020304" pitchFamily="18" charset="0"/>
            </a:rPr>
            <a:t>So reactor resins , solidified chemical sludge's or used equipment are radioactive enough to need shielding during handling.</a:t>
          </a:r>
          <a:endParaRPr lang="en-US" sz="2800" dirty="0">
            <a:latin typeface="Times New Roman" panose="02020603050405020304" pitchFamily="18" charset="0"/>
            <a:cs typeface="Times New Roman" panose="02020603050405020304" pitchFamily="18" charset="0"/>
          </a:endParaRPr>
        </a:p>
      </dgm:t>
    </dgm:pt>
    <dgm:pt modelId="{575F3CE3-D89E-4885-871B-9A4DBF78EC44}" type="parTrans" cxnId="{0A09D532-0792-4D7D-8144-22273FFB872F}">
      <dgm:prSet/>
      <dgm:spPr/>
      <dgm:t>
        <a:bodyPr/>
        <a:lstStyle/>
        <a:p>
          <a:endParaRPr lang="en-US"/>
        </a:p>
      </dgm:t>
    </dgm:pt>
    <dgm:pt modelId="{C821FC97-5CD4-4E3A-95F5-585CAD9E3634}" type="sibTrans" cxnId="{0A09D532-0792-4D7D-8144-22273FFB872F}">
      <dgm:prSet/>
      <dgm:spPr/>
      <dgm:t>
        <a:bodyPr/>
        <a:lstStyle/>
        <a:p>
          <a:endParaRPr lang="en-US"/>
        </a:p>
      </dgm:t>
    </dgm:pt>
    <dgm:pt modelId="{1EA92636-19D7-4629-BC74-F628C61CA255}" type="pres">
      <dgm:prSet presAssocID="{A935E85F-8222-41E2-B162-99ABC1EA46E2}" presName="linear" presStyleCnt="0">
        <dgm:presLayoutVars>
          <dgm:animLvl val="lvl"/>
          <dgm:resizeHandles val="exact"/>
        </dgm:presLayoutVars>
      </dgm:prSet>
      <dgm:spPr/>
      <dgm:t>
        <a:bodyPr/>
        <a:lstStyle/>
        <a:p>
          <a:endParaRPr lang="en-US"/>
        </a:p>
      </dgm:t>
    </dgm:pt>
    <dgm:pt modelId="{D9C5C8A2-E656-4257-A20B-EA1C588DDED2}" type="pres">
      <dgm:prSet presAssocID="{851E67D0-9D9E-4D97-808E-96C2F640F673}" presName="parentText" presStyleLbl="node1" presStyleIdx="0" presStyleCnt="3">
        <dgm:presLayoutVars>
          <dgm:chMax val="0"/>
          <dgm:bulletEnabled val="1"/>
        </dgm:presLayoutVars>
      </dgm:prSet>
      <dgm:spPr/>
      <dgm:t>
        <a:bodyPr/>
        <a:lstStyle/>
        <a:p>
          <a:endParaRPr lang="en-US"/>
        </a:p>
      </dgm:t>
    </dgm:pt>
    <dgm:pt modelId="{EA38EE8A-5266-4EF6-A8F8-BE0E03272D4E}" type="pres">
      <dgm:prSet presAssocID="{9FC5F28F-F8A4-4395-96FB-75708F08B927}" presName="spacer" presStyleCnt="0"/>
      <dgm:spPr/>
      <dgm:t>
        <a:bodyPr/>
        <a:lstStyle/>
        <a:p>
          <a:endParaRPr lang="en-US"/>
        </a:p>
      </dgm:t>
    </dgm:pt>
    <dgm:pt modelId="{32CA33F1-73BC-4C24-83EB-A75DD96F8456}" type="pres">
      <dgm:prSet presAssocID="{025F1915-99C7-48E3-9A2F-AECF8B4D3026}" presName="parentText" presStyleLbl="node1" presStyleIdx="1" presStyleCnt="3">
        <dgm:presLayoutVars>
          <dgm:chMax val="0"/>
          <dgm:bulletEnabled val="1"/>
        </dgm:presLayoutVars>
      </dgm:prSet>
      <dgm:spPr/>
      <dgm:t>
        <a:bodyPr/>
        <a:lstStyle/>
        <a:p>
          <a:endParaRPr lang="en-US"/>
        </a:p>
      </dgm:t>
    </dgm:pt>
    <dgm:pt modelId="{C40F52BE-D6D1-4CA9-93A2-49DDEA288963}" type="pres">
      <dgm:prSet presAssocID="{0ACDAA97-D179-4340-980C-8A18C51C19A2}" presName="spacer" presStyleCnt="0"/>
      <dgm:spPr/>
      <dgm:t>
        <a:bodyPr/>
        <a:lstStyle/>
        <a:p>
          <a:endParaRPr lang="en-US"/>
        </a:p>
      </dgm:t>
    </dgm:pt>
    <dgm:pt modelId="{35D8C1E5-C2D9-4545-865C-87997479E84F}" type="pres">
      <dgm:prSet presAssocID="{5EC6FA6D-2A8A-4030-BCC1-E64C274B4854}" presName="parentText" presStyleLbl="node1" presStyleIdx="2" presStyleCnt="3">
        <dgm:presLayoutVars>
          <dgm:chMax val="0"/>
          <dgm:bulletEnabled val="1"/>
        </dgm:presLayoutVars>
      </dgm:prSet>
      <dgm:spPr/>
      <dgm:t>
        <a:bodyPr/>
        <a:lstStyle/>
        <a:p>
          <a:endParaRPr lang="en-US"/>
        </a:p>
      </dgm:t>
    </dgm:pt>
  </dgm:ptLst>
  <dgm:cxnLst>
    <dgm:cxn modelId="{E62B2574-A491-413C-984E-805F895AD485}" type="presOf" srcId="{851E67D0-9D9E-4D97-808E-96C2F640F673}" destId="{D9C5C8A2-E656-4257-A20B-EA1C588DDED2}" srcOrd="0" destOrd="0" presId="urn:microsoft.com/office/officeart/2005/8/layout/vList2"/>
    <dgm:cxn modelId="{C102B7CE-DEFE-452E-9F89-A0C644C67509}" type="presOf" srcId="{5EC6FA6D-2A8A-4030-BCC1-E64C274B4854}" destId="{35D8C1E5-C2D9-4545-865C-87997479E84F}" srcOrd="0" destOrd="0" presId="urn:microsoft.com/office/officeart/2005/8/layout/vList2"/>
    <dgm:cxn modelId="{1519C239-873C-4341-BAAC-88C09BC4AA0B}" srcId="{A935E85F-8222-41E2-B162-99ABC1EA46E2}" destId="{025F1915-99C7-48E3-9A2F-AECF8B4D3026}" srcOrd="1" destOrd="0" parTransId="{AA07F0D9-14EB-41D9-9381-C25F9F647EA4}" sibTransId="{0ACDAA97-D179-4340-980C-8A18C51C19A2}"/>
    <dgm:cxn modelId="{D02AE3CF-AADF-4253-ABC6-FC5151472240}" type="presOf" srcId="{A935E85F-8222-41E2-B162-99ABC1EA46E2}" destId="{1EA92636-19D7-4629-BC74-F628C61CA255}" srcOrd="0" destOrd="0" presId="urn:microsoft.com/office/officeart/2005/8/layout/vList2"/>
    <dgm:cxn modelId="{0A09D532-0792-4D7D-8144-22273FFB872F}" srcId="{A935E85F-8222-41E2-B162-99ABC1EA46E2}" destId="{5EC6FA6D-2A8A-4030-BCC1-E64C274B4854}" srcOrd="2" destOrd="0" parTransId="{575F3CE3-D89E-4885-871B-9A4DBF78EC44}" sibTransId="{C821FC97-5CD4-4E3A-95F5-585CAD9E3634}"/>
    <dgm:cxn modelId="{6E2C61A4-4B81-451A-9CA6-8D71D8F6C545}" srcId="{A935E85F-8222-41E2-B162-99ABC1EA46E2}" destId="{851E67D0-9D9E-4D97-808E-96C2F640F673}" srcOrd="0" destOrd="0" parTransId="{018ECC91-74CC-4CE2-8FED-65F54EE5CB26}" sibTransId="{9FC5F28F-F8A4-4395-96FB-75708F08B927}"/>
    <dgm:cxn modelId="{D22342D4-EB0A-46FE-BC63-8296F856BFD3}" type="presOf" srcId="{025F1915-99C7-48E3-9A2F-AECF8B4D3026}" destId="{32CA33F1-73BC-4C24-83EB-A75DD96F8456}" srcOrd="0" destOrd="0" presId="urn:microsoft.com/office/officeart/2005/8/layout/vList2"/>
    <dgm:cxn modelId="{4547B81E-EEC2-49E2-9675-578F62A6B800}" type="presParOf" srcId="{1EA92636-19D7-4629-BC74-F628C61CA255}" destId="{D9C5C8A2-E656-4257-A20B-EA1C588DDED2}" srcOrd="0" destOrd="0" presId="urn:microsoft.com/office/officeart/2005/8/layout/vList2"/>
    <dgm:cxn modelId="{CAFF6162-9E00-487C-9C1A-84D013F4C78C}" type="presParOf" srcId="{1EA92636-19D7-4629-BC74-F628C61CA255}" destId="{EA38EE8A-5266-4EF6-A8F8-BE0E03272D4E}" srcOrd="1" destOrd="0" presId="urn:microsoft.com/office/officeart/2005/8/layout/vList2"/>
    <dgm:cxn modelId="{463D5CD8-9436-46BC-BFEE-5B57D481D5B8}" type="presParOf" srcId="{1EA92636-19D7-4629-BC74-F628C61CA255}" destId="{32CA33F1-73BC-4C24-83EB-A75DD96F8456}" srcOrd="2" destOrd="0" presId="urn:microsoft.com/office/officeart/2005/8/layout/vList2"/>
    <dgm:cxn modelId="{AA120692-3FE0-4DCF-A91E-628A39EC3539}" type="presParOf" srcId="{1EA92636-19D7-4629-BC74-F628C61CA255}" destId="{C40F52BE-D6D1-4CA9-93A2-49DDEA288963}" srcOrd="3" destOrd="0" presId="urn:microsoft.com/office/officeart/2005/8/layout/vList2"/>
    <dgm:cxn modelId="{A7980E31-1692-4A06-8390-D5E1DA974015}" type="presParOf" srcId="{1EA92636-19D7-4629-BC74-F628C61CA255}" destId="{35D8C1E5-C2D9-4545-865C-87997479E84F}"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122CF2-78B7-48EF-8C72-7D967B46443E}"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CBB861A8-B5EA-4DB6-9CF8-F61DAA42381B}">
      <dgm:prSet custT="1"/>
      <dgm:spPr/>
      <dgm:t>
        <a:bodyPr/>
        <a:lstStyle/>
        <a:p>
          <a:pPr rtl="0"/>
          <a:r>
            <a:rPr lang="en-US" sz="2400" b="1" dirty="0" smtClean="0">
              <a:latin typeface="Times New Roman" panose="02020603050405020304" pitchFamily="18" charset="0"/>
              <a:cs typeface="Times New Roman" panose="02020603050405020304" pitchFamily="18" charset="0"/>
            </a:rPr>
            <a:t>It is encapsulated in cemented steel drums which are in turn kept in specially built stores for eventual disposal in underground caverns at selected sites.</a:t>
          </a:r>
          <a:endParaRPr lang="en-US" sz="2400" b="1" dirty="0">
            <a:latin typeface="Times New Roman" panose="02020603050405020304" pitchFamily="18" charset="0"/>
            <a:cs typeface="Times New Roman" panose="02020603050405020304" pitchFamily="18" charset="0"/>
          </a:endParaRPr>
        </a:p>
      </dgm:t>
    </dgm:pt>
    <dgm:pt modelId="{28DEF798-E681-4563-A295-7FBDADA2CE98}" type="parTrans" cxnId="{B3CEA655-D895-40C7-A8C5-35C1E93271E2}">
      <dgm:prSet/>
      <dgm:spPr/>
      <dgm:t>
        <a:bodyPr/>
        <a:lstStyle/>
        <a:p>
          <a:endParaRPr lang="en-US"/>
        </a:p>
      </dgm:t>
    </dgm:pt>
    <dgm:pt modelId="{D4DB2C80-3528-4CDF-8B96-F7E7B9D45CA9}" type="sibTrans" cxnId="{B3CEA655-D895-40C7-A8C5-35C1E93271E2}">
      <dgm:prSet/>
      <dgm:spPr/>
      <dgm:t>
        <a:bodyPr/>
        <a:lstStyle/>
        <a:p>
          <a:endParaRPr lang="en-US"/>
        </a:p>
      </dgm:t>
    </dgm:pt>
    <dgm:pt modelId="{4D91B719-C375-4B8D-AF25-01E67E8C76DE}">
      <dgm:prSet custT="1"/>
      <dgm:spPr/>
      <dgm:t>
        <a:bodyPr/>
        <a:lstStyle/>
        <a:p>
          <a:pPr rtl="0"/>
          <a:r>
            <a:rPr lang="en-US" sz="2400" b="1" dirty="0" smtClean="0">
              <a:latin typeface="Times New Roman" panose="02020603050405020304" pitchFamily="18" charset="0"/>
              <a:cs typeface="Times New Roman" panose="02020603050405020304" pitchFamily="18" charset="0"/>
            </a:rPr>
            <a:t>Main demerit of underground burial is leakage problem as it may contaminate the ground water.</a:t>
          </a:r>
          <a:endParaRPr lang="en-US" sz="2400" b="1" dirty="0">
            <a:latin typeface="Times New Roman" panose="02020603050405020304" pitchFamily="18" charset="0"/>
            <a:cs typeface="Times New Roman" panose="02020603050405020304" pitchFamily="18" charset="0"/>
          </a:endParaRPr>
        </a:p>
      </dgm:t>
    </dgm:pt>
    <dgm:pt modelId="{C70E9CF2-AE89-4105-9D70-BEEE24959A86}" type="parTrans" cxnId="{61BADBF0-9992-486C-97EA-178C7DFA1E92}">
      <dgm:prSet/>
      <dgm:spPr/>
      <dgm:t>
        <a:bodyPr/>
        <a:lstStyle/>
        <a:p>
          <a:endParaRPr lang="en-US"/>
        </a:p>
      </dgm:t>
    </dgm:pt>
    <dgm:pt modelId="{747B5C2D-ED5C-4C4B-A2A3-274E103B97B3}" type="sibTrans" cxnId="{61BADBF0-9992-486C-97EA-178C7DFA1E92}">
      <dgm:prSet/>
      <dgm:spPr/>
      <dgm:t>
        <a:bodyPr/>
        <a:lstStyle/>
        <a:p>
          <a:endParaRPr lang="en-US"/>
        </a:p>
      </dgm:t>
    </dgm:pt>
    <dgm:pt modelId="{734C2C57-1FA9-4E61-AC54-E0DD0F98DE25}" type="pres">
      <dgm:prSet presAssocID="{BE122CF2-78B7-48EF-8C72-7D967B46443E}" presName="diagram" presStyleCnt="0">
        <dgm:presLayoutVars>
          <dgm:chPref val="1"/>
          <dgm:dir/>
          <dgm:animOne val="branch"/>
          <dgm:animLvl val="lvl"/>
          <dgm:resizeHandles/>
        </dgm:presLayoutVars>
      </dgm:prSet>
      <dgm:spPr/>
      <dgm:t>
        <a:bodyPr/>
        <a:lstStyle/>
        <a:p>
          <a:endParaRPr lang="en-US"/>
        </a:p>
      </dgm:t>
    </dgm:pt>
    <dgm:pt modelId="{DB08968A-B614-43C5-BE8E-B8D48108A0F9}" type="pres">
      <dgm:prSet presAssocID="{CBB861A8-B5EA-4DB6-9CF8-F61DAA42381B}" presName="root" presStyleCnt="0"/>
      <dgm:spPr/>
    </dgm:pt>
    <dgm:pt modelId="{9012B6CE-394E-4629-8B49-A7EE32E1A5C6}" type="pres">
      <dgm:prSet presAssocID="{CBB861A8-B5EA-4DB6-9CF8-F61DAA42381B}" presName="rootComposite" presStyleCnt="0"/>
      <dgm:spPr/>
    </dgm:pt>
    <dgm:pt modelId="{3C1D4F09-99D9-4B1A-8286-4B9F98ED288C}" type="pres">
      <dgm:prSet presAssocID="{CBB861A8-B5EA-4DB6-9CF8-F61DAA42381B}" presName="rootText" presStyleLbl="node1" presStyleIdx="0" presStyleCnt="2" custScaleY="190720"/>
      <dgm:spPr/>
      <dgm:t>
        <a:bodyPr/>
        <a:lstStyle/>
        <a:p>
          <a:endParaRPr lang="en-US"/>
        </a:p>
      </dgm:t>
    </dgm:pt>
    <dgm:pt modelId="{56162C8A-CF24-4068-85D0-1F061CF0396E}" type="pres">
      <dgm:prSet presAssocID="{CBB861A8-B5EA-4DB6-9CF8-F61DAA42381B}" presName="rootConnector" presStyleLbl="node1" presStyleIdx="0" presStyleCnt="2"/>
      <dgm:spPr/>
      <dgm:t>
        <a:bodyPr/>
        <a:lstStyle/>
        <a:p>
          <a:endParaRPr lang="en-US"/>
        </a:p>
      </dgm:t>
    </dgm:pt>
    <dgm:pt modelId="{5871E8BA-9FB9-4E5D-8D2E-B2996D0BAB48}" type="pres">
      <dgm:prSet presAssocID="{CBB861A8-B5EA-4DB6-9CF8-F61DAA42381B}" presName="childShape" presStyleCnt="0"/>
      <dgm:spPr/>
    </dgm:pt>
    <dgm:pt modelId="{6C80986A-F215-443B-98DB-B0051ECF1E18}" type="pres">
      <dgm:prSet presAssocID="{4D91B719-C375-4B8D-AF25-01E67E8C76DE}" presName="root" presStyleCnt="0"/>
      <dgm:spPr/>
    </dgm:pt>
    <dgm:pt modelId="{9603EC47-6744-4AFA-B0D7-64BDAC5D571E}" type="pres">
      <dgm:prSet presAssocID="{4D91B719-C375-4B8D-AF25-01E67E8C76DE}" presName="rootComposite" presStyleCnt="0"/>
      <dgm:spPr/>
    </dgm:pt>
    <dgm:pt modelId="{37F80D74-CF74-4A34-838E-70C1A800F419}" type="pres">
      <dgm:prSet presAssocID="{4D91B719-C375-4B8D-AF25-01E67E8C76DE}" presName="rootText" presStyleLbl="node1" presStyleIdx="1" presStyleCnt="2" custScaleY="190930"/>
      <dgm:spPr/>
      <dgm:t>
        <a:bodyPr/>
        <a:lstStyle/>
        <a:p>
          <a:endParaRPr lang="en-US"/>
        </a:p>
      </dgm:t>
    </dgm:pt>
    <dgm:pt modelId="{4EBE5F06-AC83-4E09-8254-B88BD6E4DDD0}" type="pres">
      <dgm:prSet presAssocID="{4D91B719-C375-4B8D-AF25-01E67E8C76DE}" presName="rootConnector" presStyleLbl="node1" presStyleIdx="1" presStyleCnt="2"/>
      <dgm:spPr/>
      <dgm:t>
        <a:bodyPr/>
        <a:lstStyle/>
        <a:p>
          <a:endParaRPr lang="en-US"/>
        </a:p>
      </dgm:t>
    </dgm:pt>
    <dgm:pt modelId="{0617C808-7C7C-4F90-AD0D-6810EDAD3716}" type="pres">
      <dgm:prSet presAssocID="{4D91B719-C375-4B8D-AF25-01E67E8C76DE}" presName="childShape" presStyleCnt="0"/>
      <dgm:spPr/>
    </dgm:pt>
  </dgm:ptLst>
  <dgm:cxnLst>
    <dgm:cxn modelId="{C7394AF7-AF48-4F1C-85CF-C119F1731792}" type="presOf" srcId="{BE122CF2-78B7-48EF-8C72-7D967B46443E}" destId="{734C2C57-1FA9-4E61-AC54-E0DD0F98DE25}" srcOrd="0" destOrd="0" presId="urn:microsoft.com/office/officeart/2005/8/layout/hierarchy3"/>
    <dgm:cxn modelId="{16041390-74FB-4B71-8243-80616B5B454A}" type="presOf" srcId="{4D91B719-C375-4B8D-AF25-01E67E8C76DE}" destId="{4EBE5F06-AC83-4E09-8254-B88BD6E4DDD0}" srcOrd="1" destOrd="0" presId="urn:microsoft.com/office/officeart/2005/8/layout/hierarchy3"/>
    <dgm:cxn modelId="{B3CEA655-D895-40C7-A8C5-35C1E93271E2}" srcId="{BE122CF2-78B7-48EF-8C72-7D967B46443E}" destId="{CBB861A8-B5EA-4DB6-9CF8-F61DAA42381B}" srcOrd="0" destOrd="0" parTransId="{28DEF798-E681-4563-A295-7FBDADA2CE98}" sibTransId="{D4DB2C80-3528-4CDF-8B96-F7E7B9D45CA9}"/>
    <dgm:cxn modelId="{F7FEFAD0-F90A-4547-8500-FDB7C82C69D6}" type="presOf" srcId="{CBB861A8-B5EA-4DB6-9CF8-F61DAA42381B}" destId="{56162C8A-CF24-4068-85D0-1F061CF0396E}" srcOrd="1" destOrd="0" presId="urn:microsoft.com/office/officeart/2005/8/layout/hierarchy3"/>
    <dgm:cxn modelId="{A59EC5C0-DC8E-4C6F-A924-D68FE497C209}" type="presOf" srcId="{4D91B719-C375-4B8D-AF25-01E67E8C76DE}" destId="{37F80D74-CF74-4A34-838E-70C1A800F419}" srcOrd="0" destOrd="0" presId="urn:microsoft.com/office/officeart/2005/8/layout/hierarchy3"/>
    <dgm:cxn modelId="{61BADBF0-9992-486C-97EA-178C7DFA1E92}" srcId="{BE122CF2-78B7-48EF-8C72-7D967B46443E}" destId="{4D91B719-C375-4B8D-AF25-01E67E8C76DE}" srcOrd="1" destOrd="0" parTransId="{C70E9CF2-AE89-4105-9D70-BEEE24959A86}" sibTransId="{747B5C2D-ED5C-4C4B-A2A3-274E103B97B3}"/>
    <dgm:cxn modelId="{48972A96-93BA-417D-AFC1-D21537385666}" type="presOf" srcId="{CBB861A8-B5EA-4DB6-9CF8-F61DAA42381B}" destId="{3C1D4F09-99D9-4B1A-8286-4B9F98ED288C}" srcOrd="0" destOrd="0" presId="urn:microsoft.com/office/officeart/2005/8/layout/hierarchy3"/>
    <dgm:cxn modelId="{62B5CAE4-4F0A-41DD-B2C8-90C6BA5AA71B}" type="presParOf" srcId="{734C2C57-1FA9-4E61-AC54-E0DD0F98DE25}" destId="{DB08968A-B614-43C5-BE8E-B8D48108A0F9}" srcOrd="0" destOrd="0" presId="urn:microsoft.com/office/officeart/2005/8/layout/hierarchy3"/>
    <dgm:cxn modelId="{AF0F3F3E-C11D-4413-B5EF-FD5D901A74F1}" type="presParOf" srcId="{DB08968A-B614-43C5-BE8E-B8D48108A0F9}" destId="{9012B6CE-394E-4629-8B49-A7EE32E1A5C6}" srcOrd="0" destOrd="0" presId="urn:microsoft.com/office/officeart/2005/8/layout/hierarchy3"/>
    <dgm:cxn modelId="{F936389B-B853-4399-9FD7-AF73ED13F447}" type="presParOf" srcId="{9012B6CE-394E-4629-8B49-A7EE32E1A5C6}" destId="{3C1D4F09-99D9-4B1A-8286-4B9F98ED288C}" srcOrd="0" destOrd="0" presId="urn:microsoft.com/office/officeart/2005/8/layout/hierarchy3"/>
    <dgm:cxn modelId="{443FA601-47E3-4C6E-8F3B-711C390BAF06}" type="presParOf" srcId="{9012B6CE-394E-4629-8B49-A7EE32E1A5C6}" destId="{56162C8A-CF24-4068-85D0-1F061CF0396E}" srcOrd="1" destOrd="0" presId="urn:microsoft.com/office/officeart/2005/8/layout/hierarchy3"/>
    <dgm:cxn modelId="{E9AEE722-8AEE-408F-9A91-7EBCFB4794AC}" type="presParOf" srcId="{DB08968A-B614-43C5-BE8E-B8D48108A0F9}" destId="{5871E8BA-9FB9-4E5D-8D2E-B2996D0BAB48}" srcOrd="1" destOrd="0" presId="urn:microsoft.com/office/officeart/2005/8/layout/hierarchy3"/>
    <dgm:cxn modelId="{A1B783F8-A25B-4823-A63D-825E62048DAC}" type="presParOf" srcId="{734C2C57-1FA9-4E61-AC54-E0DD0F98DE25}" destId="{6C80986A-F215-443B-98DB-B0051ECF1E18}" srcOrd="1" destOrd="0" presId="urn:microsoft.com/office/officeart/2005/8/layout/hierarchy3"/>
    <dgm:cxn modelId="{CD1E93CC-E19F-4C34-8106-A15046ECF05D}" type="presParOf" srcId="{6C80986A-F215-443B-98DB-B0051ECF1E18}" destId="{9603EC47-6744-4AFA-B0D7-64BDAC5D571E}" srcOrd="0" destOrd="0" presId="urn:microsoft.com/office/officeart/2005/8/layout/hierarchy3"/>
    <dgm:cxn modelId="{4AB9B75F-3B64-41CD-B1B7-18BE4F4A7093}" type="presParOf" srcId="{9603EC47-6744-4AFA-B0D7-64BDAC5D571E}" destId="{37F80D74-CF74-4A34-838E-70C1A800F419}" srcOrd="0" destOrd="0" presId="urn:microsoft.com/office/officeart/2005/8/layout/hierarchy3"/>
    <dgm:cxn modelId="{609E4428-AD97-4E14-8DFC-00274C96FC98}" type="presParOf" srcId="{9603EC47-6744-4AFA-B0D7-64BDAC5D571E}" destId="{4EBE5F06-AC83-4E09-8254-B88BD6E4DDD0}" srcOrd="1" destOrd="0" presId="urn:microsoft.com/office/officeart/2005/8/layout/hierarchy3"/>
    <dgm:cxn modelId="{5E06E530-AD81-4C3C-84DB-B5BC7650F16C}" type="presParOf" srcId="{6C80986A-F215-443B-98DB-B0051ECF1E18}" destId="{0617C808-7C7C-4F90-AD0D-6810EDAD3716}"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9F52ECF-86D3-4CD0-A471-30317F07613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868241F-E982-4FCD-A9D2-ECA33FF72986}">
      <dgm:prSet/>
      <dgm:spPr/>
      <dgm:t>
        <a:bodyPr/>
        <a:lstStyle/>
        <a:p>
          <a:pPr algn="ctr" rtl="0"/>
          <a:r>
            <a:rPr lang="en-US" b="1" dirty="0" smtClean="0">
              <a:solidFill>
                <a:schemeClr val="tx1"/>
              </a:solidFill>
              <a:latin typeface="Times New Roman" panose="02020603050405020304" pitchFamily="18" charset="0"/>
              <a:cs typeface="Times New Roman" panose="02020603050405020304" pitchFamily="18" charset="0"/>
            </a:rPr>
            <a:t>High Level Nuclear Waste </a:t>
          </a:r>
          <a:endParaRPr lang="en-US" dirty="0">
            <a:solidFill>
              <a:schemeClr val="tx1"/>
            </a:solidFill>
            <a:latin typeface="Times New Roman" panose="02020603050405020304" pitchFamily="18" charset="0"/>
            <a:cs typeface="Times New Roman" panose="02020603050405020304" pitchFamily="18" charset="0"/>
          </a:endParaRPr>
        </a:p>
      </dgm:t>
    </dgm:pt>
    <dgm:pt modelId="{C223DF55-6913-4A50-B11D-F4C95B628D5F}" type="parTrans" cxnId="{A1805FC6-1EF2-4133-82C3-CE423E67E86A}">
      <dgm:prSet/>
      <dgm:spPr/>
      <dgm:t>
        <a:bodyPr/>
        <a:lstStyle/>
        <a:p>
          <a:endParaRPr lang="en-US"/>
        </a:p>
      </dgm:t>
    </dgm:pt>
    <dgm:pt modelId="{8B7DE2B4-6A73-41DD-BC59-BB49991B59FC}" type="sibTrans" cxnId="{A1805FC6-1EF2-4133-82C3-CE423E67E86A}">
      <dgm:prSet/>
      <dgm:spPr/>
      <dgm:t>
        <a:bodyPr/>
        <a:lstStyle/>
        <a:p>
          <a:endParaRPr lang="en-US"/>
        </a:p>
      </dgm:t>
    </dgm:pt>
    <dgm:pt modelId="{A4EE222E-6110-455A-8605-F46C48693D78}" type="pres">
      <dgm:prSet presAssocID="{39F52ECF-86D3-4CD0-A471-30317F076139}" presName="linear" presStyleCnt="0">
        <dgm:presLayoutVars>
          <dgm:animLvl val="lvl"/>
          <dgm:resizeHandles val="exact"/>
        </dgm:presLayoutVars>
      </dgm:prSet>
      <dgm:spPr/>
      <dgm:t>
        <a:bodyPr/>
        <a:lstStyle/>
        <a:p>
          <a:endParaRPr lang="en-US"/>
        </a:p>
      </dgm:t>
    </dgm:pt>
    <dgm:pt modelId="{28C59F25-51F1-4ECB-98E7-8F7EB8855ACF}" type="pres">
      <dgm:prSet presAssocID="{E868241F-E982-4FCD-A9D2-ECA33FF72986}" presName="parentText" presStyleLbl="node1" presStyleIdx="0" presStyleCnt="1">
        <dgm:presLayoutVars>
          <dgm:chMax val="0"/>
          <dgm:bulletEnabled val="1"/>
        </dgm:presLayoutVars>
      </dgm:prSet>
      <dgm:spPr/>
      <dgm:t>
        <a:bodyPr/>
        <a:lstStyle/>
        <a:p>
          <a:endParaRPr lang="en-US"/>
        </a:p>
      </dgm:t>
    </dgm:pt>
  </dgm:ptLst>
  <dgm:cxnLst>
    <dgm:cxn modelId="{9777413A-2C57-438E-B6CD-999C9E4CFDF6}" type="presOf" srcId="{E868241F-E982-4FCD-A9D2-ECA33FF72986}" destId="{28C59F25-51F1-4ECB-98E7-8F7EB8855ACF}" srcOrd="0" destOrd="0" presId="urn:microsoft.com/office/officeart/2005/8/layout/vList2"/>
    <dgm:cxn modelId="{A1805FC6-1EF2-4133-82C3-CE423E67E86A}" srcId="{39F52ECF-86D3-4CD0-A471-30317F076139}" destId="{E868241F-E982-4FCD-A9D2-ECA33FF72986}" srcOrd="0" destOrd="0" parTransId="{C223DF55-6913-4A50-B11D-F4C95B628D5F}" sibTransId="{8B7DE2B4-6A73-41DD-BC59-BB49991B59FC}"/>
    <dgm:cxn modelId="{8E769D42-FB90-49AD-8B07-9238606E6B86}" type="presOf" srcId="{39F52ECF-86D3-4CD0-A471-30317F076139}" destId="{A4EE222E-6110-455A-8605-F46C48693D78}" srcOrd="0" destOrd="0" presId="urn:microsoft.com/office/officeart/2005/8/layout/vList2"/>
    <dgm:cxn modelId="{7A2E7E4B-373F-4A58-B98A-14DE08EC064E}" type="presParOf" srcId="{A4EE222E-6110-455A-8605-F46C48693D78}" destId="{28C59F25-51F1-4ECB-98E7-8F7EB8855AC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45A9397-A80F-4966-9771-180FE613FC7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50B262CB-EBEC-4966-A981-6B26880D1ED7}">
      <dgm:prSet custT="1"/>
      <dgm:spPr/>
      <dgm:t>
        <a:bodyPr/>
        <a:lstStyle/>
        <a:p>
          <a:pPr rtl="0"/>
          <a:r>
            <a:rPr lang="en-US" sz="2400" dirty="0" smtClean="0">
              <a:latin typeface="Times New Roman" panose="02020603050405020304" pitchFamily="18" charset="0"/>
              <a:cs typeface="Times New Roman" panose="02020603050405020304" pitchFamily="18" charset="0"/>
            </a:rPr>
            <a:t>It is sometime describe as heat generating waste because of warmth produced by decay of its highly concentrated radioactivity.</a:t>
          </a:r>
          <a:endParaRPr lang="en-US" sz="2400" dirty="0">
            <a:latin typeface="Times New Roman" panose="02020603050405020304" pitchFamily="18" charset="0"/>
            <a:cs typeface="Times New Roman" panose="02020603050405020304" pitchFamily="18" charset="0"/>
          </a:endParaRPr>
        </a:p>
      </dgm:t>
    </dgm:pt>
    <dgm:pt modelId="{37970625-E658-43AA-8A85-3129DED90998}" type="parTrans" cxnId="{AE4D43B2-0430-4ED8-B1DE-88E3B6F00078}">
      <dgm:prSet/>
      <dgm:spPr/>
      <dgm:t>
        <a:bodyPr/>
        <a:lstStyle/>
        <a:p>
          <a:endParaRPr lang="en-US"/>
        </a:p>
      </dgm:t>
    </dgm:pt>
    <dgm:pt modelId="{650C0BA6-8431-40A8-841B-8BF811D783DA}" type="sibTrans" cxnId="{AE4D43B2-0430-4ED8-B1DE-88E3B6F00078}">
      <dgm:prSet/>
      <dgm:spPr/>
      <dgm:t>
        <a:bodyPr/>
        <a:lstStyle/>
        <a:p>
          <a:endParaRPr lang="en-US"/>
        </a:p>
      </dgm:t>
    </dgm:pt>
    <dgm:pt modelId="{FB70564E-0CC9-42CB-A6A6-81058C78E970}">
      <dgm:prSet custT="1"/>
      <dgm:spPr/>
      <dgm:t>
        <a:bodyPr/>
        <a:lstStyle/>
        <a:p>
          <a:pPr rtl="0"/>
          <a:r>
            <a:rPr lang="en-US" sz="3600" b="1" dirty="0" smtClean="0">
              <a:latin typeface="Times New Roman" panose="02020603050405020304" pitchFamily="18" charset="0"/>
              <a:cs typeface="Times New Roman" panose="02020603050405020304" pitchFamily="18" charset="0"/>
            </a:rPr>
            <a:t>Produced into two ways</a:t>
          </a:r>
          <a:endParaRPr lang="en-US" sz="3600" b="1" dirty="0">
            <a:latin typeface="Times New Roman" panose="02020603050405020304" pitchFamily="18" charset="0"/>
            <a:cs typeface="Times New Roman" panose="02020603050405020304" pitchFamily="18" charset="0"/>
          </a:endParaRPr>
        </a:p>
      </dgm:t>
    </dgm:pt>
    <dgm:pt modelId="{928AEF41-CCDF-4160-9A19-76CDB831FB64}" type="parTrans" cxnId="{0F3519BB-007C-44DA-AF97-57EB1828F8D0}">
      <dgm:prSet/>
      <dgm:spPr/>
      <dgm:t>
        <a:bodyPr/>
        <a:lstStyle/>
        <a:p>
          <a:endParaRPr lang="en-US"/>
        </a:p>
      </dgm:t>
    </dgm:pt>
    <dgm:pt modelId="{6E846971-99F4-42AB-AC1D-D0B07D9F6B61}" type="sibTrans" cxnId="{0F3519BB-007C-44DA-AF97-57EB1828F8D0}">
      <dgm:prSet/>
      <dgm:spPr/>
      <dgm:t>
        <a:bodyPr/>
        <a:lstStyle/>
        <a:p>
          <a:endParaRPr lang="en-US"/>
        </a:p>
      </dgm:t>
    </dgm:pt>
    <dgm:pt modelId="{FDC2BFB9-E35B-4BD7-9525-47CFE8CCBD99}">
      <dgm:prSet custT="1"/>
      <dgm:spPr/>
      <dgm:t>
        <a:bodyPr/>
        <a:lstStyle/>
        <a:p>
          <a:pPr rtl="0"/>
          <a:r>
            <a:rPr lang="en-US" sz="2400" dirty="0" smtClean="0"/>
            <a:t>1) </a:t>
          </a:r>
          <a:r>
            <a:rPr lang="en-US" sz="2400" dirty="0" smtClean="0">
              <a:latin typeface="Times New Roman" panose="02020603050405020304" pitchFamily="18" charset="0"/>
              <a:cs typeface="Times New Roman" panose="02020603050405020304" pitchFamily="18" charset="0"/>
            </a:rPr>
            <a:t>by reprocessing spent nuclear fuel to recover isotopes that can be used again as fuel.it is in the form of nitric acid containing fission products extracted from the components</a:t>
          </a:r>
          <a:r>
            <a:rPr lang="en-US" sz="2400" dirty="0" smtClean="0"/>
            <a:t>.</a:t>
          </a:r>
          <a:endParaRPr lang="en-US" sz="2400" dirty="0"/>
        </a:p>
      </dgm:t>
    </dgm:pt>
    <dgm:pt modelId="{043AC472-17D5-4C70-87F5-863762041B76}" type="parTrans" cxnId="{DF631E40-D761-49FA-B47E-8962C5A514D0}">
      <dgm:prSet/>
      <dgm:spPr/>
      <dgm:t>
        <a:bodyPr/>
        <a:lstStyle/>
        <a:p>
          <a:endParaRPr lang="en-US"/>
        </a:p>
      </dgm:t>
    </dgm:pt>
    <dgm:pt modelId="{848E4636-B62B-43F0-B7EE-C8A4D08770FF}" type="sibTrans" cxnId="{DF631E40-D761-49FA-B47E-8962C5A514D0}">
      <dgm:prSet/>
      <dgm:spPr/>
      <dgm:t>
        <a:bodyPr/>
        <a:lstStyle/>
        <a:p>
          <a:endParaRPr lang="en-US"/>
        </a:p>
      </dgm:t>
    </dgm:pt>
    <dgm:pt modelId="{2A2117C8-4FF8-4A57-9874-947A2AD8EC67}">
      <dgm:prSet custT="1"/>
      <dgm:spPr/>
      <dgm:t>
        <a:bodyPr/>
        <a:lstStyle/>
        <a:p>
          <a:pPr rtl="0"/>
          <a:r>
            <a:rPr lang="en-US" sz="2200" dirty="0" smtClean="0"/>
            <a:t>2</a:t>
          </a:r>
          <a:r>
            <a:rPr lang="en-US" sz="2400" dirty="0" smtClean="0">
              <a:latin typeface="Times New Roman" panose="02020603050405020304" pitchFamily="18" charset="0"/>
              <a:cs typeface="Times New Roman" panose="02020603050405020304" pitchFamily="18" charset="0"/>
            </a:rPr>
            <a:t>) by merely using reactor fuel rod which contain long live </a:t>
          </a:r>
          <a:r>
            <a:rPr lang="en-US" sz="2400" dirty="0" err="1" smtClean="0">
              <a:latin typeface="Times New Roman" panose="02020603050405020304" pitchFamily="18" charset="0"/>
              <a:cs typeface="Times New Roman" panose="02020603050405020304" pitchFamily="18" charset="0"/>
            </a:rPr>
            <a:t>isotopse</a:t>
          </a:r>
          <a:r>
            <a:rPr lang="en-US" sz="2400" dirty="0" smtClean="0">
              <a:latin typeface="Times New Roman" panose="02020603050405020304" pitchFamily="18" charset="0"/>
              <a:cs typeface="Times New Roman" panose="02020603050405020304" pitchFamily="18" charset="0"/>
            </a:rPr>
            <a:t> when spent ,this waste is very hot at first.</a:t>
          </a:r>
          <a:endParaRPr lang="en-US" sz="2400" dirty="0">
            <a:latin typeface="Times New Roman" panose="02020603050405020304" pitchFamily="18" charset="0"/>
            <a:cs typeface="Times New Roman" panose="02020603050405020304" pitchFamily="18" charset="0"/>
          </a:endParaRPr>
        </a:p>
      </dgm:t>
    </dgm:pt>
    <dgm:pt modelId="{FB0AA95B-1B14-42E9-8998-0B4008BE8065}" type="parTrans" cxnId="{528ED487-6D7C-4BF0-9A56-4899CE26641F}">
      <dgm:prSet/>
      <dgm:spPr/>
      <dgm:t>
        <a:bodyPr/>
        <a:lstStyle/>
        <a:p>
          <a:endParaRPr lang="en-US"/>
        </a:p>
      </dgm:t>
    </dgm:pt>
    <dgm:pt modelId="{6FE9300E-2EEE-498B-87F6-C36F507ACCB8}" type="sibTrans" cxnId="{528ED487-6D7C-4BF0-9A56-4899CE26641F}">
      <dgm:prSet/>
      <dgm:spPr/>
      <dgm:t>
        <a:bodyPr/>
        <a:lstStyle/>
        <a:p>
          <a:endParaRPr lang="en-US"/>
        </a:p>
      </dgm:t>
    </dgm:pt>
    <dgm:pt modelId="{C2002FCB-0F7C-481B-959E-753BC3DF70AD}" type="pres">
      <dgm:prSet presAssocID="{345A9397-A80F-4966-9771-180FE613FC73}" presName="vert0" presStyleCnt="0">
        <dgm:presLayoutVars>
          <dgm:dir/>
          <dgm:animOne val="branch"/>
          <dgm:animLvl val="lvl"/>
        </dgm:presLayoutVars>
      </dgm:prSet>
      <dgm:spPr/>
      <dgm:t>
        <a:bodyPr/>
        <a:lstStyle/>
        <a:p>
          <a:endParaRPr lang="en-US"/>
        </a:p>
      </dgm:t>
    </dgm:pt>
    <dgm:pt modelId="{4280733B-22A8-4614-B07B-8843F24FE3EC}" type="pres">
      <dgm:prSet presAssocID="{50B262CB-EBEC-4966-A981-6B26880D1ED7}" presName="thickLine" presStyleLbl="alignNode1" presStyleIdx="0" presStyleCnt="4"/>
      <dgm:spPr/>
    </dgm:pt>
    <dgm:pt modelId="{B904D5BC-BAE5-4F41-B075-290ACC66C953}" type="pres">
      <dgm:prSet presAssocID="{50B262CB-EBEC-4966-A981-6B26880D1ED7}" presName="horz1" presStyleCnt="0"/>
      <dgm:spPr/>
    </dgm:pt>
    <dgm:pt modelId="{571BF54B-1B94-4310-B820-A38DFB2882EC}" type="pres">
      <dgm:prSet presAssocID="{50B262CB-EBEC-4966-A981-6B26880D1ED7}" presName="tx1" presStyleLbl="revTx" presStyleIdx="0" presStyleCnt="4"/>
      <dgm:spPr/>
      <dgm:t>
        <a:bodyPr/>
        <a:lstStyle/>
        <a:p>
          <a:endParaRPr lang="en-US"/>
        </a:p>
      </dgm:t>
    </dgm:pt>
    <dgm:pt modelId="{F407270B-AD59-46DA-8B1E-30DD2AE53C7C}" type="pres">
      <dgm:prSet presAssocID="{50B262CB-EBEC-4966-A981-6B26880D1ED7}" presName="vert1" presStyleCnt="0"/>
      <dgm:spPr/>
    </dgm:pt>
    <dgm:pt modelId="{61236663-F4F1-43E2-90BF-B0B3609265AF}" type="pres">
      <dgm:prSet presAssocID="{FB70564E-0CC9-42CB-A6A6-81058C78E970}" presName="thickLine" presStyleLbl="alignNode1" presStyleIdx="1" presStyleCnt="4"/>
      <dgm:spPr/>
    </dgm:pt>
    <dgm:pt modelId="{3EFCFB7F-EF04-47E7-83C5-B324515081BD}" type="pres">
      <dgm:prSet presAssocID="{FB70564E-0CC9-42CB-A6A6-81058C78E970}" presName="horz1" presStyleCnt="0"/>
      <dgm:spPr/>
    </dgm:pt>
    <dgm:pt modelId="{D08E68E2-2DDE-4573-9F52-0FAE3AD5D158}" type="pres">
      <dgm:prSet presAssocID="{FB70564E-0CC9-42CB-A6A6-81058C78E970}" presName="tx1" presStyleLbl="revTx" presStyleIdx="1" presStyleCnt="4"/>
      <dgm:spPr/>
      <dgm:t>
        <a:bodyPr/>
        <a:lstStyle/>
        <a:p>
          <a:endParaRPr lang="en-US"/>
        </a:p>
      </dgm:t>
    </dgm:pt>
    <dgm:pt modelId="{50BB377B-F18C-4403-96A5-94C0337E8FC4}" type="pres">
      <dgm:prSet presAssocID="{FB70564E-0CC9-42CB-A6A6-81058C78E970}" presName="vert1" presStyleCnt="0"/>
      <dgm:spPr/>
    </dgm:pt>
    <dgm:pt modelId="{7946A31D-486A-4E62-8ACB-C3B1643EF2B4}" type="pres">
      <dgm:prSet presAssocID="{FDC2BFB9-E35B-4BD7-9525-47CFE8CCBD99}" presName="thickLine" presStyleLbl="alignNode1" presStyleIdx="2" presStyleCnt="4"/>
      <dgm:spPr/>
    </dgm:pt>
    <dgm:pt modelId="{1C1ED68A-604B-4119-99FC-4D92ADC22685}" type="pres">
      <dgm:prSet presAssocID="{FDC2BFB9-E35B-4BD7-9525-47CFE8CCBD99}" presName="horz1" presStyleCnt="0"/>
      <dgm:spPr/>
    </dgm:pt>
    <dgm:pt modelId="{B2E959F6-A54F-494D-9754-C5AD2A0EE865}" type="pres">
      <dgm:prSet presAssocID="{FDC2BFB9-E35B-4BD7-9525-47CFE8CCBD99}" presName="tx1" presStyleLbl="revTx" presStyleIdx="2" presStyleCnt="4"/>
      <dgm:spPr/>
      <dgm:t>
        <a:bodyPr/>
        <a:lstStyle/>
        <a:p>
          <a:endParaRPr lang="en-US"/>
        </a:p>
      </dgm:t>
    </dgm:pt>
    <dgm:pt modelId="{459857B4-2927-4AB1-BBC9-8FCE284311FB}" type="pres">
      <dgm:prSet presAssocID="{FDC2BFB9-E35B-4BD7-9525-47CFE8CCBD99}" presName="vert1" presStyleCnt="0"/>
      <dgm:spPr/>
    </dgm:pt>
    <dgm:pt modelId="{5E966CB4-9088-43A0-8A0C-C1509A7FE190}" type="pres">
      <dgm:prSet presAssocID="{2A2117C8-4FF8-4A57-9874-947A2AD8EC67}" presName="thickLine" presStyleLbl="alignNode1" presStyleIdx="3" presStyleCnt="4"/>
      <dgm:spPr/>
    </dgm:pt>
    <dgm:pt modelId="{B674F154-908F-486A-B112-7FEB7859FAC9}" type="pres">
      <dgm:prSet presAssocID="{2A2117C8-4FF8-4A57-9874-947A2AD8EC67}" presName="horz1" presStyleCnt="0"/>
      <dgm:spPr/>
    </dgm:pt>
    <dgm:pt modelId="{957D34FB-C3A8-454F-9C23-F12C64E2D41A}" type="pres">
      <dgm:prSet presAssocID="{2A2117C8-4FF8-4A57-9874-947A2AD8EC67}" presName="tx1" presStyleLbl="revTx" presStyleIdx="3" presStyleCnt="4"/>
      <dgm:spPr/>
      <dgm:t>
        <a:bodyPr/>
        <a:lstStyle/>
        <a:p>
          <a:endParaRPr lang="en-US"/>
        </a:p>
      </dgm:t>
    </dgm:pt>
    <dgm:pt modelId="{D8E9D036-E3D9-4E3E-A6B0-E3623E99481A}" type="pres">
      <dgm:prSet presAssocID="{2A2117C8-4FF8-4A57-9874-947A2AD8EC67}" presName="vert1" presStyleCnt="0"/>
      <dgm:spPr/>
    </dgm:pt>
  </dgm:ptLst>
  <dgm:cxnLst>
    <dgm:cxn modelId="{3AE718EF-87EA-4D4A-8593-1CA45B41322E}" type="presOf" srcId="{FDC2BFB9-E35B-4BD7-9525-47CFE8CCBD99}" destId="{B2E959F6-A54F-494D-9754-C5AD2A0EE865}" srcOrd="0" destOrd="0" presId="urn:microsoft.com/office/officeart/2008/layout/LinedList"/>
    <dgm:cxn modelId="{528ED487-6D7C-4BF0-9A56-4899CE26641F}" srcId="{345A9397-A80F-4966-9771-180FE613FC73}" destId="{2A2117C8-4FF8-4A57-9874-947A2AD8EC67}" srcOrd="3" destOrd="0" parTransId="{FB0AA95B-1B14-42E9-8998-0B4008BE8065}" sibTransId="{6FE9300E-2EEE-498B-87F6-C36F507ACCB8}"/>
    <dgm:cxn modelId="{0F3519BB-007C-44DA-AF97-57EB1828F8D0}" srcId="{345A9397-A80F-4966-9771-180FE613FC73}" destId="{FB70564E-0CC9-42CB-A6A6-81058C78E970}" srcOrd="1" destOrd="0" parTransId="{928AEF41-CCDF-4160-9A19-76CDB831FB64}" sibTransId="{6E846971-99F4-42AB-AC1D-D0B07D9F6B61}"/>
    <dgm:cxn modelId="{54A3BA3E-3F4D-41CF-866B-A380B4B75F28}" type="presOf" srcId="{FB70564E-0CC9-42CB-A6A6-81058C78E970}" destId="{D08E68E2-2DDE-4573-9F52-0FAE3AD5D158}" srcOrd="0" destOrd="0" presId="urn:microsoft.com/office/officeart/2008/layout/LinedList"/>
    <dgm:cxn modelId="{3E2D57A1-E640-4F62-B280-ADBF0F123507}" type="presOf" srcId="{345A9397-A80F-4966-9771-180FE613FC73}" destId="{C2002FCB-0F7C-481B-959E-753BC3DF70AD}" srcOrd="0" destOrd="0" presId="urn:microsoft.com/office/officeart/2008/layout/LinedList"/>
    <dgm:cxn modelId="{C557C8B5-1252-47AB-BC3F-9D694A672F5A}" type="presOf" srcId="{50B262CB-EBEC-4966-A981-6B26880D1ED7}" destId="{571BF54B-1B94-4310-B820-A38DFB2882EC}" srcOrd="0" destOrd="0" presId="urn:microsoft.com/office/officeart/2008/layout/LinedList"/>
    <dgm:cxn modelId="{A23FF790-89DF-4525-8A38-B5BF4FD5BB77}" type="presOf" srcId="{2A2117C8-4FF8-4A57-9874-947A2AD8EC67}" destId="{957D34FB-C3A8-454F-9C23-F12C64E2D41A}" srcOrd="0" destOrd="0" presId="urn:microsoft.com/office/officeart/2008/layout/LinedList"/>
    <dgm:cxn modelId="{DF631E40-D761-49FA-B47E-8962C5A514D0}" srcId="{345A9397-A80F-4966-9771-180FE613FC73}" destId="{FDC2BFB9-E35B-4BD7-9525-47CFE8CCBD99}" srcOrd="2" destOrd="0" parTransId="{043AC472-17D5-4C70-87F5-863762041B76}" sibTransId="{848E4636-B62B-43F0-B7EE-C8A4D08770FF}"/>
    <dgm:cxn modelId="{AE4D43B2-0430-4ED8-B1DE-88E3B6F00078}" srcId="{345A9397-A80F-4966-9771-180FE613FC73}" destId="{50B262CB-EBEC-4966-A981-6B26880D1ED7}" srcOrd="0" destOrd="0" parTransId="{37970625-E658-43AA-8A85-3129DED90998}" sibTransId="{650C0BA6-8431-40A8-841B-8BF811D783DA}"/>
    <dgm:cxn modelId="{75C0CAD1-9F7B-4449-A95F-9D4B27B6F26C}" type="presParOf" srcId="{C2002FCB-0F7C-481B-959E-753BC3DF70AD}" destId="{4280733B-22A8-4614-B07B-8843F24FE3EC}" srcOrd="0" destOrd="0" presId="urn:microsoft.com/office/officeart/2008/layout/LinedList"/>
    <dgm:cxn modelId="{6D31234D-A8AF-468A-8443-4A20EFC24E26}" type="presParOf" srcId="{C2002FCB-0F7C-481B-959E-753BC3DF70AD}" destId="{B904D5BC-BAE5-4F41-B075-290ACC66C953}" srcOrd="1" destOrd="0" presId="urn:microsoft.com/office/officeart/2008/layout/LinedList"/>
    <dgm:cxn modelId="{F3A19B2E-42C9-4E99-A247-BADB903FF5C9}" type="presParOf" srcId="{B904D5BC-BAE5-4F41-B075-290ACC66C953}" destId="{571BF54B-1B94-4310-B820-A38DFB2882EC}" srcOrd="0" destOrd="0" presId="urn:microsoft.com/office/officeart/2008/layout/LinedList"/>
    <dgm:cxn modelId="{F67EB38F-002C-4BFF-8A0B-B5DA6B28755D}" type="presParOf" srcId="{B904D5BC-BAE5-4F41-B075-290ACC66C953}" destId="{F407270B-AD59-46DA-8B1E-30DD2AE53C7C}" srcOrd="1" destOrd="0" presId="urn:microsoft.com/office/officeart/2008/layout/LinedList"/>
    <dgm:cxn modelId="{CBF572D2-87BB-493A-A796-084224C42439}" type="presParOf" srcId="{C2002FCB-0F7C-481B-959E-753BC3DF70AD}" destId="{61236663-F4F1-43E2-90BF-B0B3609265AF}" srcOrd="2" destOrd="0" presId="urn:microsoft.com/office/officeart/2008/layout/LinedList"/>
    <dgm:cxn modelId="{91868397-FE33-496E-8585-FEA5518F66F0}" type="presParOf" srcId="{C2002FCB-0F7C-481B-959E-753BC3DF70AD}" destId="{3EFCFB7F-EF04-47E7-83C5-B324515081BD}" srcOrd="3" destOrd="0" presId="urn:microsoft.com/office/officeart/2008/layout/LinedList"/>
    <dgm:cxn modelId="{ED961C07-BB68-4BE1-BFFC-7C7E85516FA4}" type="presParOf" srcId="{3EFCFB7F-EF04-47E7-83C5-B324515081BD}" destId="{D08E68E2-2DDE-4573-9F52-0FAE3AD5D158}" srcOrd="0" destOrd="0" presId="urn:microsoft.com/office/officeart/2008/layout/LinedList"/>
    <dgm:cxn modelId="{0586EE78-D183-4097-A6A8-2FF7090AB8A1}" type="presParOf" srcId="{3EFCFB7F-EF04-47E7-83C5-B324515081BD}" destId="{50BB377B-F18C-4403-96A5-94C0337E8FC4}" srcOrd="1" destOrd="0" presId="urn:microsoft.com/office/officeart/2008/layout/LinedList"/>
    <dgm:cxn modelId="{82C3BD96-7C2E-4F75-B3B0-9878F9E02EB1}" type="presParOf" srcId="{C2002FCB-0F7C-481B-959E-753BC3DF70AD}" destId="{7946A31D-486A-4E62-8ACB-C3B1643EF2B4}" srcOrd="4" destOrd="0" presId="urn:microsoft.com/office/officeart/2008/layout/LinedList"/>
    <dgm:cxn modelId="{1BB71797-AC06-481D-AFE2-DCFB5A55CCFD}" type="presParOf" srcId="{C2002FCB-0F7C-481B-959E-753BC3DF70AD}" destId="{1C1ED68A-604B-4119-99FC-4D92ADC22685}" srcOrd="5" destOrd="0" presId="urn:microsoft.com/office/officeart/2008/layout/LinedList"/>
    <dgm:cxn modelId="{EEB6DF37-F651-4EB8-BB1F-8BC2FCA15BFE}" type="presParOf" srcId="{1C1ED68A-604B-4119-99FC-4D92ADC22685}" destId="{B2E959F6-A54F-494D-9754-C5AD2A0EE865}" srcOrd="0" destOrd="0" presId="urn:microsoft.com/office/officeart/2008/layout/LinedList"/>
    <dgm:cxn modelId="{23C17307-8FF9-4AF1-9A11-0BDE4F74F63F}" type="presParOf" srcId="{1C1ED68A-604B-4119-99FC-4D92ADC22685}" destId="{459857B4-2927-4AB1-BBC9-8FCE284311FB}" srcOrd="1" destOrd="0" presId="urn:microsoft.com/office/officeart/2008/layout/LinedList"/>
    <dgm:cxn modelId="{55A575D2-0615-4EB9-87E2-B7CF867DE4A5}" type="presParOf" srcId="{C2002FCB-0F7C-481B-959E-753BC3DF70AD}" destId="{5E966CB4-9088-43A0-8A0C-C1509A7FE190}" srcOrd="6" destOrd="0" presId="urn:microsoft.com/office/officeart/2008/layout/LinedList"/>
    <dgm:cxn modelId="{ECF4C825-A7D9-4EF9-8CC7-40DD7C90799C}" type="presParOf" srcId="{C2002FCB-0F7C-481B-959E-753BC3DF70AD}" destId="{B674F154-908F-486A-B112-7FEB7859FAC9}" srcOrd="7" destOrd="0" presId="urn:microsoft.com/office/officeart/2008/layout/LinedList"/>
    <dgm:cxn modelId="{DB92027C-A182-44D7-A0B8-548D122FCB27}" type="presParOf" srcId="{B674F154-908F-486A-B112-7FEB7859FAC9}" destId="{957D34FB-C3A8-454F-9C23-F12C64E2D41A}" srcOrd="0" destOrd="0" presId="urn:microsoft.com/office/officeart/2008/layout/LinedList"/>
    <dgm:cxn modelId="{C41CA0B1-9AC2-40EE-8118-729FAF822D81}" type="presParOf" srcId="{B674F154-908F-486A-B112-7FEB7859FAC9}" destId="{D8E9D036-E3D9-4E3E-A6B0-E3623E99481A}" srcOrd="1" destOrd="0" presId="urn:microsoft.com/office/officeart/2008/layout/Lin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EBB3AF-E0D5-4AEB-AA8E-5BBAFD795DE3}">
      <dsp:nvSpPr>
        <dsp:cNvPr id="0" name=""/>
        <dsp:cNvSpPr/>
      </dsp:nvSpPr>
      <dsp:spPr>
        <a:xfrm>
          <a:off x="3817" y="65950"/>
          <a:ext cx="2222152" cy="888861"/>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t>U-238</a:t>
          </a:r>
          <a:endParaRPr lang="en-US" sz="2400" kern="1200" dirty="0"/>
        </a:p>
      </dsp:txBody>
      <dsp:txXfrm>
        <a:off x="448248" y="65950"/>
        <a:ext cx="1333291" cy="888861"/>
      </dsp:txXfrm>
    </dsp:sp>
    <dsp:sp modelId="{BD482ADA-1424-4898-9804-4847A98AC5B5}">
      <dsp:nvSpPr>
        <dsp:cNvPr id="0" name=""/>
        <dsp:cNvSpPr/>
      </dsp:nvSpPr>
      <dsp:spPr>
        <a:xfrm>
          <a:off x="2003754" y="65950"/>
          <a:ext cx="2222152" cy="888861"/>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015" tIns="40005" rIns="40005" bIns="40005" numCol="1" spcCol="1270" anchor="ctr" anchorCtr="0">
          <a:noAutofit/>
        </a:bodyPr>
        <a:lstStyle/>
        <a:p>
          <a:pPr lvl="0" algn="ctr" defTabSz="1333500">
            <a:lnSpc>
              <a:spcPct val="90000"/>
            </a:lnSpc>
            <a:spcBef>
              <a:spcPct val="0"/>
            </a:spcBef>
            <a:spcAft>
              <a:spcPct val="35000"/>
            </a:spcAft>
          </a:pPr>
          <a:r>
            <a:rPr lang="en-US" sz="3000" kern="1200" dirty="0" smtClean="0"/>
            <a:t>U-239</a:t>
          </a:r>
          <a:endParaRPr lang="en-US" sz="3000" kern="1200" dirty="0"/>
        </a:p>
      </dsp:txBody>
      <dsp:txXfrm>
        <a:off x="2448185" y="65950"/>
        <a:ext cx="1333291" cy="888861"/>
      </dsp:txXfrm>
    </dsp:sp>
    <dsp:sp modelId="{838F58CD-B6A4-48A4-8043-1EB99DDA1AEC}">
      <dsp:nvSpPr>
        <dsp:cNvPr id="0" name=""/>
        <dsp:cNvSpPr/>
      </dsp:nvSpPr>
      <dsp:spPr>
        <a:xfrm>
          <a:off x="4003692" y="65950"/>
          <a:ext cx="2222152" cy="888861"/>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015" tIns="40005" rIns="40005" bIns="40005" numCol="1" spcCol="1270" anchor="ctr" anchorCtr="0">
          <a:noAutofit/>
        </a:bodyPr>
        <a:lstStyle/>
        <a:p>
          <a:pPr lvl="0" algn="ctr" defTabSz="1333500">
            <a:lnSpc>
              <a:spcPct val="90000"/>
            </a:lnSpc>
            <a:spcBef>
              <a:spcPct val="0"/>
            </a:spcBef>
            <a:spcAft>
              <a:spcPct val="35000"/>
            </a:spcAft>
          </a:pPr>
          <a:r>
            <a:rPr lang="en-US" sz="3000" kern="1200" dirty="0" smtClean="0"/>
            <a:t>Np-239</a:t>
          </a:r>
          <a:endParaRPr lang="en-US" sz="3000" kern="1200" dirty="0"/>
        </a:p>
      </dsp:txBody>
      <dsp:txXfrm>
        <a:off x="4448123" y="65950"/>
        <a:ext cx="1333291" cy="888861"/>
      </dsp:txXfrm>
    </dsp:sp>
    <dsp:sp modelId="{5B5D504B-1143-466C-AC19-CE7BD1ED31EA}">
      <dsp:nvSpPr>
        <dsp:cNvPr id="0" name=""/>
        <dsp:cNvSpPr/>
      </dsp:nvSpPr>
      <dsp:spPr>
        <a:xfrm>
          <a:off x="6003629" y="65950"/>
          <a:ext cx="2222152" cy="888861"/>
        </a:xfrm>
        <a:prstGeom prst="chevron">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015" tIns="40005" rIns="40005" bIns="40005" numCol="1" spcCol="1270" anchor="ctr" anchorCtr="0">
          <a:noAutofit/>
        </a:bodyPr>
        <a:lstStyle/>
        <a:p>
          <a:pPr lvl="0" algn="ctr" defTabSz="1333500">
            <a:lnSpc>
              <a:spcPct val="90000"/>
            </a:lnSpc>
            <a:spcBef>
              <a:spcPct val="0"/>
            </a:spcBef>
            <a:spcAft>
              <a:spcPct val="35000"/>
            </a:spcAft>
          </a:pPr>
          <a:r>
            <a:rPr lang="en-US" sz="3000" kern="1200" dirty="0" smtClean="0"/>
            <a:t>Pu-239</a:t>
          </a:r>
          <a:endParaRPr lang="en-US" sz="3000" kern="1200" dirty="0"/>
        </a:p>
      </dsp:txBody>
      <dsp:txXfrm>
        <a:off x="6448060" y="65950"/>
        <a:ext cx="1333291" cy="8888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B5C5F8-746A-45F3-A3AE-384693D89102}">
      <dsp:nvSpPr>
        <dsp:cNvPr id="0" name=""/>
        <dsp:cNvSpPr/>
      </dsp:nvSpPr>
      <dsp:spPr>
        <a:xfrm>
          <a:off x="6557" y="0"/>
          <a:ext cx="1919041" cy="452596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On the bases of radioactivity and type of emission of radiation such as alpha , beta, gamma nuclear waste is categorized in to three levels</a:t>
          </a:r>
          <a:r>
            <a:rPr lang="en-US" sz="2000" kern="1200" dirty="0" smtClean="0">
              <a:latin typeface="Times New Roman" panose="02020603050405020304" pitchFamily="18" charset="0"/>
              <a:cs typeface="Times New Roman" panose="02020603050405020304" pitchFamily="18" charset="0"/>
            </a:rPr>
            <a:t>.</a:t>
          </a:r>
          <a:endParaRPr lang="en-US" sz="2000" kern="1200" dirty="0">
            <a:latin typeface="Times New Roman" panose="02020603050405020304" pitchFamily="18" charset="0"/>
            <a:cs typeface="Times New Roman" panose="02020603050405020304" pitchFamily="18" charset="0"/>
          </a:endParaRPr>
        </a:p>
      </dsp:txBody>
      <dsp:txXfrm>
        <a:off x="62764" y="56207"/>
        <a:ext cx="1806627" cy="4413549"/>
      </dsp:txXfrm>
    </dsp:sp>
    <dsp:sp modelId="{348D492E-CA72-47DF-85A2-596898F623CB}">
      <dsp:nvSpPr>
        <dsp:cNvPr id="0" name=""/>
        <dsp:cNvSpPr/>
      </dsp:nvSpPr>
      <dsp:spPr>
        <a:xfrm>
          <a:off x="2075537" y="2077056"/>
          <a:ext cx="317871" cy="371849"/>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2075537" y="2151426"/>
        <a:ext cx="222510" cy="223109"/>
      </dsp:txXfrm>
    </dsp:sp>
    <dsp:sp modelId="{6DCC08C9-5748-4B6D-BA18-3097793FDD6F}">
      <dsp:nvSpPr>
        <dsp:cNvPr id="0" name=""/>
        <dsp:cNvSpPr/>
      </dsp:nvSpPr>
      <dsp:spPr>
        <a:xfrm>
          <a:off x="2525354" y="981463"/>
          <a:ext cx="1499391" cy="2563036"/>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Low level nuclear waste</a:t>
          </a:r>
          <a:endParaRPr lang="en-US" sz="2400" b="1" kern="1200" dirty="0">
            <a:latin typeface="Times New Roman" panose="02020603050405020304" pitchFamily="18" charset="0"/>
            <a:cs typeface="Times New Roman" panose="02020603050405020304" pitchFamily="18" charset="0"/>
          </a:endParaRPr>
        </a:p>
      </dsp:txBody>
      <dsp:txXfrm>
        <a:off x="2569270" y="1025379"/>
        <a:ext cx="1411559" cy="2475204"/>
      </dsp:txXfrm>
    </dsp:sp>
    <dsp:sp modelId="{B2243D64-93B2-4837-B31F-1B213BAE7099}">
      <dsp:nvSpPr>
        <dsp:cNvPr id="0" name=""/>
        <dsp:cNvSpPr/>
      </dsp:nvSpPr>
      <dsp:spPr>
        <a:xfrm>
          <a:off x="4174685" y="2077056"/>
          <a:ext cx="317871" cy="371849"/>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4174685" y="2151426"/>
        <a:ext cx="222510" cy="223109"/>
      </dsp:txXfrm>
    </dsp:sp>
    <dsp:sp modelId="{9E462575-85C1-45F8-8B5D-42F7EB087A73}">
      <dsp:nvSpPr>
        <dsp:cNvPr id="0" name=""/>
        <dsp:cNvSpPr/>
      </dsp:nvSpPr>
      <dsp:spPr>
        <a:xfrm>
          <a:off x="4624503" y="981463"/>
          <a:ext cx="1499391" cy="2563036"/>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Medium level nuclear waste </a:t>
          </a:r>
          <a:endParaRPr lang="en-US" sz="2400" b="1" kern="1200" dirty="0">
            <a:latin typeface="Times New Roman" panose="02020603050405020304" pitchFamily="18" charset="0"/>
            <a:cs typeface="Times New Roman" panose="02020603050405020304" pitchFamily="18" charset="0"/>
          </a:endParaRPr>
        </a:p>
      </dsp:txBody>
      <dsp:txXfrm>
        <a:off x="4668419" y="1025379"/>
        <a:ext cx="1411559" cy="2475204"/>
      </dsp:txXfrm>
    </dsp:sp>
    <dsp:sp modelId="{687A23DC-B271-4BB7-8842-84401F570C48}">
      <dsp:nvSpPr>
        <dsp:cNvPr id="0" name=""/>
        <dsp:cNvSpPr/>
      </dsp:nvSpPr>
      <dsp:spPr>
        <a:xfrm>
          <a:off x="6273833" y="2077056"/>
          <a:ext cx="317871" cy="371849"/>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6273833" y="2151426"/>
        <a:ext cx="222510" cy="223109"/>
      </dsp:txXfrm>
    </dsp:sp>
    <dsp:sp modelId="{B6E29F64-7308-4598-B625-588556FEFFAD}">
      <dsp:nvSpPr>
        <dsp:cNvPr id="0" name=""/>
        <dsp:cNvSpPr/>
      </dsp:nvSpPr>
      <dsp:spPr>
        <a:xfrm>
          <a:off x="6723651" y="981463"/>
          <a:ext cx="1499391" cy="2563036"/>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High level nuclear waste</a:t>
          </a:r>
          <a:endParaRPr lang="en-US" sz="2400" b="1" kern="1200" dirty="0">
            <a:latin typeface="Times New Roman" panose="02020603050405020304" pitchFamily="18" charset="0"/>
            <a:cs typeface="Times New Roman" panose="02020603050405020304" pitchFamily="18" charset="0"/>
          </a:endParaRPr>
        </a:p>
      </dsp:txBody>
      <dsp:txXfrm>
        <a:off x="6767567" y="1025379"/>
        <a:ext cx="1411559" cy="24752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C950C5-C9F5-417F-B2AE-98BE1324B342}">
      <dsp:nvSpPr>
        <dsp:cNvPr id="0" name=""/>
        <dsp:cNvSpPr/>
      </dsp:nvSpPr>
      <dsp:spPr>
        <a:xfrm>
          <a:off x="1727" y="0"/>
          <a:ext cx="2688282" cy="452596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This type of waste contain low radioactivity.</a:t>
          </a:r>
          <a:endParaRPr lang="en-US" sz="2400" b="1" kern="1200" dirty="0">
            <a:latin typeface="Times New Roman" panose="02020603050405020304" pitchFamily="18" charset="0"/>
            <a:cs typeface="Times New Roman" panose="02020603050405020304" pitchFamily="18" charset="0"/>
          </a:endParaRPr>
        </a:p>
      </dsp:txBody>
      <dsp:txXfrm>
        <a:off x="1727" y="1810385"/>
        <a:ext cx="2688282" cy="1810385"/>
      </dsp:txXfrm>
    </dsp:sp>
    <dsp:sp modelId="{6FF59940-2F07-43D2-A6DE-0F06E1372B22}">
      <dsp:nvSpPr>
        <dsp:cNvPr id="0" name=""/>
        <dsp:cNvSpPr/>
      </dsp:nvSpPr>
      <dsp:spPr>
        <a:xfrm>
          <a:off x="571437" y="42124"/>
          <a:ext cx="1507145" cy="1507145"/>
        </a:xfrm>
        <a:prstGeom prst="ellipse">
          <a:avLst/>
        </a:prstGeom>
        <a:solidFill>
          <a:schemeClr val="accent1">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815C068B-183E-4FF0-ACB3-5C31E2DF121D}">
      <dsp:nvSpPr>
        <dsp:cNvPr id="0" name=""/>
        <dsp:cNvSpPr/>
      </dsp:nvSpPr>
      <dsp:spPr>
        <a:xfrm>
          <a:off x="2748507" y="0"/>
          <a:ext cx="2688282" cy="452596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b="1" kern="1200" dirty="0" smtClean="0">
              <a:latin typeface="Times New Roman" panose="02020603050405020304" pitchFamily="18" charset="0"/>
              <a:cs typeface="Times New Roman" panose="02020603050405020304" pitchFamily="18" charset="0"/>
            </a:rPr>
            <a:t>High volume because of its bulky nature</a:t>
          </a:r>
          <a:r>
            <a:rPr lang="en-US" sz="2400" b="1" kern="1200" dirty="0" smtClean="0">
              <a:latin typeface="Times New Roman" panose="02020603050405020304" pitchFamily="18" charset="0"/>
              <a:cs typeface="Times New Roman" panose="02020603050405020304" pitchFamily="18" charset="0"/>
            </a:rPr>
            <a:t>.</a:t>
          </a:r>
          <a:endParaRPr lang="en-US" sz="2400" b="1" kern="1200" dirty="0">
            <a:latin typeface="Times New Roman" panose="02020603050405020304" pitchFamily="18" charset="0"/>
            <a:cs typeface="Times New Roman" panose="02020603050405020304" pitchFamily="18" charset="0"/>
          </a:endParaRPr>
        </a:p>
      </dsp:txBody>
      <dsp:txXfrm>
        <a:off x="2748507" y="1810385"/>
        <a:ext cx="2688282" cy="1810385"/>
      </dsp:txXfrm>
    </dsp:sp>
    <dsp:sp modelId="{9ADBC9FD-3E3F-4D98-AB96-1C466AD36418}">
      <dsp:nvSpPr>
        <dsp:cNvPr id="0" name=""/>
        <dsp:cNvSpPr/>
      </dsp:nvSpPr>
      <dsp:spPr>
        <a:xfrm>
          <a:off x="3382086" y="21281"/>
          <a:ext cx="1507145" cy="1507145"/>
        </a:xfrm>
        <a:prstGeom prst="ellipse">
          <a:avLst/>
        </a:prstGeom>
        <a:solidFill>
          <a:schemeClr val="accent1">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E6FAA79A-99F4-48DA-B8D5-236ACA62FC79}">
      <dsp:nvSpPr>
        <dsp:cNvPr id="0" name=""/>
        <dsp:cNvSpPr/>
      </dsp:nvSpPr>
      <dsp:spPr>
        <a:xfrm>
          <a:off x="5539589" y="0"/>
          <a:ext cx="2688282" cy="452596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lang="en-US" sz="2000" b="1" kern="1200" dirty="0" smtClean="0">
              <a:latin typeface="Times New Roman" panose="02020603050405020304" pitchFamily="18" charset="0"/>
              <a:cs typeface="Times New Roman" panose="02020603050405020304" pitchFamily="18" charset="0"/>
            </a:rPr>
            <a:t> waste contain protective clothing, rubber , gloves, tissues ,plastic bags and swabs, liquid effluents from sink and drain and radioactive gases found in ventilation system.</a:t>
          </a:r>
          <a:endParaRPr lang="en-US" sz="2000" b="1" kern="1200" dirty="0">
            <a:latin typeface="Times New Roman" panose="02020603050405020304" pitchFamily="18" charset="0"/>
            <a:cs typeface="Times New Roman" panose="02020603050405020304" pitchFamily="18" charset="0"/>
          </a:endParaRPr>
        </a:p>
      </dsp:txBody>
      <dsp:txXfrm>
        <a:off x="5539589" y="1810385"/>
        <a:ext cx="2688282" cy="1810385"/>
      </dsp:txXfrm>
    </dsp:sp>
    <dsp:sp modelId="{6F3BF488-D6C0-440F-BF9F-FF93B7EB4E13}">
      <dsp:nvSpPr>
        <dsp:cNvPr id="0" name=""/>
        <dsp:cNvSpPr/>
      </dsp:nvSpPr>
      <dsp:spPr>
        <a:xfrm>
          <a:off x="6088440" y="83420"/>
          <a:ext cx="1507145" cy="1507145"/>
        </a:xfrm>
        <a:prstGeom prst="ellipse">
          <a:avLst/>
        </a:prstGeom>
        <a:solidFill>
          <a:schemeClr val="accent1">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9C6E1409-D09E-426F-8896-519A971A888D}">
      <dsp:nvSpPr>
        <dsp:cNvPr id="0" name=""/>
        <dsp:cNvSpPr/>
      </dsp:nvSpPr>
      <dsp:spPr>
        <a:xfrm flipV="1">
          <a:off x="390889" y="4239182"/>
          <a:ext cx="7571232" cy="71962"/>
        </a:xfrm>
        <a:prstGeom prst="leftRightArrow">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5C8A2-E656-4257-A20B-EA1C588DDED2}">
      <dsp:nvSpPr>
        <dsp:cNvPr id="0" name=""/>
        <dsp:cNvSpPr/>
      </dsp:nvSpPr>
      <dsp:spPr>
        <a:xfrm>
          <a:off x="0" y="13341"/>
          <a:ext cx="8229600" cy="14882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It is more radioactive and hotter than low level type hence can not be handled or transported without shielding</a:t>
          </a:r>
          <a:r>
            <a:rPr lang="en-US" sz="2700" kern="1200" dirty="0" smtClean="0"/>
            <a:t>.</a:t>
          </a:r>
          <a:endParaRPr lang="en-US" sz="2700" kern="1200" dirty="0"/>
        </a:p>
      </dsp:txBody>
      <dsp:txXfrm>
        <a:off x="72650" y="85991"/>
        <a:ext cx="8084300" cy="1342940"/>
      </dsp:txXfrm>
    </dsp:sp>
    <dsp:sp modelId="{32CA33F1-73BC-4C24-83EB-A75DD96F8456}">
      <dsp:nvSpPr>
        <dsp:cNvPr id="0" name=""/>
        <dsp:cNvSpPr/>
      </dsp:nvSpPr>
      <dsp:spPr>
        <a:xfrm>
          <a:off x="0" y="1518861"/>
          <a:ext cx="8229600" cy="14882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Such waste consist of reactor by products and other materials including equipment's and tools that have become radioactive.</a:t>
          </a:r>
          <a:endParaRPr lang="en-US" sz="2800" kern="1200" dirty="0">
            <a:latin typeface="Times New Roman" panose="02020603050405020304" pitchFamily="18" charset="0"/>
            <a:cs typeface="Times New Roman" panose="02020603050405020304" pitchFamily="18" charset="0"/>
          </a:endParaRPr>
        </a:p>
      </dsp:txBody>
      <dsp:txXfrm>
        <a:off x="72650" y="1591511"/>
        <a:ext cx="8084300" cy="1342940"/>
      </dsp:txXfrm>
    </dsp:sp>
    <dsp:sp modelId="{35D8C1E5-C2D9-4545-865C-87997479E84F}">
      <dsp:nvSpPr>
        <dsp:cNvPr id="0" name=""/>
        <dsp:cNvSpPr/>
      </dsp:nvSpPr>
      <dsp:spPr>
        <a:xfrm>
          <a:off x="0" y="3024381"/>
          <a:ext cx="8229600" cy="14882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tx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So reactor resins , solidified chemical sludge's or used equipment are radioactive enough to need shielding during handling.</a:t>
          </a:r>
          <a:endParaRPr lang="en-US" sz="2800" kern="1200" dirty="0">
            <a:latin typeface="Times New Roman" panose="02020603050405020304" pitchFamily="18" charset="0"/>
            <a:cs typeface="Times New Roman" panose="02020603050405020304" pitchFamily="18" charset="0"/>
          </a:endParaRPr>
        </a:p>
      </dsp:txBody>
      <dsp:txXfrm>
        <a:off x="72650" y="3097031"/>
        <a:ext cx="8084300" cy="13429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1D4F09-99D9-4B1A-8286-4B9F98ED288C}">
      <dsp:nvSpPr>
        <dsp:cNvPr id="0" name=""/>
        <dsp:cNvSpPr/>
      </dsp:nvSpPr>
      <dsp:spPr>
        <a:xfrm>
          <a:off x="1004" y="517543"/>
          <a:ext cx="3656707" cy="348703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It is encapsulated in cemented steel drums which are in turn kept in specially built stores for eventual disposal in underground caverns at selected sites.</a:t>
          </a:r>
          <a:endParaRPr lang="en-US" sz="2400" b="1" kern="1200" dirty="0">
            <a:latin typeface="Times New Roman" panose="02020603050405020304" pitchFamily="18" charset="0"/>
            <a:cs typeface="Times New Roman" panose="02020603050405020304" pitchFamily="18" charset="0"/>
          </a:endParaRPr>
        </a:p>
      </dsp:txBody>
      <dsp:txXfrm>
        <a:off x="103136" y="619675"/>
        <a:ext cx="3452443" cy="3282771"/>
      </dsp:txXfrm>
    </dsp:sp>
    <dsp:sp modelId="{37F80D74-CF74-4A34-838E-70C1A800F419}">
      <dsp:nvSpPr>
        <dsp:cNvPr id="0" name=""/>
        <dsp:cNvSpPr/>
      </dsp:nvSpPr>
      <dsp:spPr>
        <a:xfrm>
          <a:off x="4571888" y="517543"/>
          <a:ext cx="3656707" cy="34908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Main demerit of underground burial is leakage problem as it may contaminate the ground water.</a:t>
          </a:r>
          <a:endParaRPr lang="en-US" sz="2400" b="1" kern="1200" dirty="0">
            <a:latin typeface="Times New Roman" panose="02020603050405020304" pitchFamily="18" charset="0"/>
            <a:cs typeface="Times New Roman" panose="02020603050405020304" pitchFamily="18" charset="0"/>
          </a:endParaRPr>
        </a:p>
      </dsp:txBody>
      <dsp:txXfrm>
        <a:off x="4674132" y="619787"/>
        <a:ext cx="3452219" cy="328638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C59F25-51F1-4ECB-98E7-8F7EB8855ACF}">
      <dsp:nvSpPr>
        <dsp:cNvPr id="0" name=""/>
        <dsp:cNvSpPr/>
      </dsp:nvSpPr>
      <dsp:spPr>
        <a:xfrm>
          <a:off x="0" y="6793"/>
          <a:ext cx="7772400" cy="1029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0">
            <a:lnSpc>
              <a:spcPct val="90000"/>
            </a:lnSpc>
            <a:spcBef>
              <a:spcPct val="0"/>
            </a:spcBef>
            <a:spcAft>
              <a:spcPct val="35000"/>
            </a:spcAft>
          </a:pPr>
          <a:r>
            <a:rPr lang="en-US" sz="4400" b="1" kern="1200" dirty="0" smtClean="0">
              <a:solidFill>
                <a:schemeClr val="tx1"/>
              </a:solidFill>
              <a:latin typeface="Times New Roman" panose="02020603050405020304" pitchFamily="18" charset="0"/>
              <a:cs typeface="Times New Roman" panose="02020603050405020304" pitchFamily="18" charset="0"/>
            </a:rPr>
            <a:t>High Level Nuclear Waste </a:t>
          </a:r>
          <a:endParaRPr lang="en-US" sz="4400" kern="1200" dirty="0">
            <a:solidFill>
              <a:schemeClr val="tx1"/>
            </a:solidFill>
            <a:latin typeface="Times New Roman" panose="02020603050405020304" pitchFamily="18" charset="0"/>
            <a:cs typeface="Times New Roman" panose="02020603050405020304" pitchFamily="18" charset="0"/>
          </a:endParaRPr>
        </a:p>
      </dsp:txBody>
      <dsp:txXfrm>
        <a:off x="50261" y="57054"/>
        <a:ext cx="7671878" cy="92907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80733B-22A8-4614-B07B-8843F24FE3EC}">
      <dsp:nvSpPr>
        <dsp:cNvPr id="0" name=""/>
        <dsp:cNvSpPr/>
      </dsp:nvSpPr>
      <dsp:spPr>
        <a:xfrm>
          <a:off x="0" y="0"/>
          <a:ext cx="779025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1BF54B-1B94-4310-B820-A38DFB2882EC}">
      <dsp:nvSpPr>
        <dsp:cNvPr id="0" name=""/>
        <dsp:cNvSpPr/>
      </dsp:nvSpPr>
      <dsp:spPr>
        <a:xfrm>
          <a:off x="0" y="0"/>
          <a:ext cx="7790259" cy="122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It is sometime describe as heat generating waste because of warmth produced by decay of its highly concentrated radioactivity.</a:t>
          </a:r>
          <a:endParaRPr lang="en-US" sz="2400" kern="1200" dirty="0">
            <a:latin typeface="Times New Roman" panose="02020603050405020304" pitchFamily="18" charset="0"/>
            <a:cs typeface="Times New Roman" panose="02020603050405020304" pitchFamily="18" charset="0"/>
          </a:endParaRPr>
        </a:p>
      </dsp:txBody>
      <dsp:txXfrm>
        <a:off x="0" y="0"/>
        <a:ext cx="7790259" cy="1223761"/>
      </dsp:txXfrm>
    </dsp:sp>
    <dsp:sp modelId="{61236663-F4F1-43E2-90BF-B0B3609265AF}">
      <dsp:nvSpPr>
        <dsp:cNvPr id="0" name=""/>
        <dsp:cNvSpPr/>
      </dsp:nvSpPr>
      <dsp:spPr>
        <a:xfrm>
          <a:off x="0" y="1223761"/>
          <a:ext cx="779025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8E68E2-2DDE-4573-9F52-0FAE3AD5D158}">
      <dsp:nvSpPr>
        <dsp:cNvPr id="0" name=""/>
        <dsp:cNvSpPr/>
      </dsp:nvSpPr>
      <dsp:spPr>
        <a:xfrm>
          <a:off x="0" y="1223761"/>
          <a:ext cx="7790259" cy="122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lvl="0" algn="l" defTabSz="1600200" rtl="0">
            <a:lnSpc>
              <a:spcPct val="90000"/>
            </a:lnSpc>
            <a:spcBef>
              <a:spcPct val="0"/>
            </a:spcBef>
            <a:spcAft>
              <a:spcPct val="35000"/>
            </a:spcAft>
          </a:pPr>
          <a:r>
            <a:rPr lang="en-US" sz="3600" b="1" kern="1200" dirty="0" smtClean="0">
              <a:latin typeface="Times New Roman" panose="02020603050405020304" pitchFamily="18" charset="0"/>
              <a:cs typeface="Times New Roman" panose="02020603050405020304" pitchFamily="18" charset="0"/>
            </a:rPr>
            <a:t>Produced into two ways</a:t>
          </a:r>
          <a:endParaRPr lang="en-US" sz="3600" b="1" kern="1200" dirty="0">
            <a:latin typeface="Times New Roman" panose="02020603050405020304" pitchFamily="18" charset="0"/>
            <a:cs typeface="Times New Roman" panose="02020603050405020304" pitchFamily="18" charset="0"/>
          </a:endParaRPr>
        </a:p>
      </dsp:txBody>
      <dsp:txXfrm>
        <a:off x="0" y="1223761"/>
        <a:ext cx="7790259" cy="1223761"/>
      </dsp:txXfrm>
    </dsp:sp>
    <dsp:sp modelId="{7946A31D-486A-4E62-8ACB-C3B1643EF2B4}">
      <dsp:nvSpPr>
        <dsp:cNvPr id="0" name=""/>
        <dsp:cNvSpPr/>
      </dsp:nvSpPr>
      <dsp:spPr>
        <a:xfrm>
          <a:off x="0" y="2447522"/>
          <a:ext cx="779025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E959F6-A54F-494D-9754-C5AD2A0EE865}">
      <dsp:nvSpPr>
        <dsp:cNvPr id="0" name=""/>
        <dsp:cNvSpPr/>
      </dsp:nvSpPr>
      <dsp:spPr>
        <a:xfrm>
          <a:off x="0" y="2447522"/>
          <a:ext cx="7790259" cy="122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en-US" sz="2400" kern="1200" dirty="0" smtClean="0"/>
            <a:t>1) </a:t>
          </a:r>
          <a:r>
            <a:rPr lang="en-US" sz="2400" kern="1200" dirty="0" smtClean="0">
              <a:latin typeface="Times New Roman" panose="02020603050405020304" pitchFamily="18" charset="0"/>
              <a:cs typeface="Times New Roman" panose="02020603050405020304" pitchFamily="18" charset="0"/>
            </a:rPr>
            <a:t>by reprocessing spent nuclear fuel to recover isotopes that can be used again as fuel.it is in the form of nitric acid containing fission products extracted from the components</a:t>
          </a:r>
          <a:r>
            <a:rPr lang="en-US" sz="2400" kern="1200" dirty="0" smtClean="0"/>
            <a:t>.</a:t>
          </a:r>
          <a:endParaRPr lang="en-US" sz="2400" kern="1200" dirty="0"/>
        </a:p>
      </dsp:txBody>
      <dsp:txXfrm>
        <a:off x="0" y="2447522"/>
        <a:ext cx="7790259" cy="1223761"/>
      </dsp:txXfrm>
    </dsp:sp>
    <dsp:sp modelId="{5E966CB4-9088-43A0-8A0C-C1509A7FE190}">
      <dsp:nvSpPr>
        <dsp:cNvPr id="0" name=""/>
        <dsp:cNvSpPr/>
      </dsp:nvSpPr>
      <dsp:spPr>
        <a:xfrm>
          <a:off x="0" y="3671283"/>
          <a:ext cx="779025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7D34FB-C3A8-454F-9C23-F12C64E2D41A}">
      <dsp:nvSpPr>
        <dsp:cNvPr id="0" name=""/>
        <dsp:cNvSpPr/>
      </dsp:nvSpPr>
      <dsp:spPr>
        <a:xfrm>
          <a:off x="0" y="3671283"/>
          <a:ext cx="7790259" cy="1223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dirty="0" smtClean="0"/>
            <a:t>2</a:t>
          </a:r>
          <a:r>
            <a:rPr lang="en-US" sz="2400" kern="1200" dirty="0" smtClean="0">
              <a:latin typeface="Times New Roman" panose="02020603050405020304" pitchFamily="18" charset="0"/>
              <a:cs typeface="Times New Roman" panose="02020603050405020304" pitchFamily="18" charset="0"/>
            </a:rPr>
            <a:t>) by merely using reactor fuel rod which contain long live </a:t>
          </a:r>
          <a:r>
            <a:rPr lang="en-US" sz="2400" kern="1200" dirty="0" err="1" smtClean="0">
              <a:latin typeface="Times New Roman" panose="02020603050405020304" pitchFamily="18" charset="0"/>
              <a:cs typeface="Times New Roman" panose="02020603050405020304" pitchFamily="18" charset="0"/>
            </a:rPr>
            <a:t>isotopse</a:t>
          </a:r>
          <a:r>
            <a:rPr lang="en-US" sz="2400" kern="1200" dirty="0" smtClean="0">
              <a:latin typeface="Times New Roman" panose="02020603050405020304" pitchFamily="18" charset="0"/>
              <a:cs typeface="Times New Roman" panose="02020603050405020304" pitchFamily="18" charset="0"/>
            </a:rPr>
            <a:t> when spent ,this waste is very hot at first.</a:t>
          </a:r>
          <a:endParaRPr lang="en-US" sz="2400" kern="1200" dirty="0">
            <a:latin typeface="Times New Roman" panose="02020603050405020304" pitchFamily="18" charset="0"/>
            <a:cs typeface="Times New Roman" panose="02020603050405020304" pitchFamily="18" charset="0"/>
          </a:endParaRPr>
        </a:p>
      </dsp:txBody>
      <dsp:txXfrm>
        <a:off x="0" y="3671283"/>
        <a:ext cx="7790259" cy="122376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C499F50-B737-458E-818F-FDDDC717A556}"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3954520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499F50-B737-458E-818F-FDDDC717A556}"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3430374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499F50-B737-458E-818F-FDDDC717A556}"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2793188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499F50-B737-458E-818F-FDDDC717A556}"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1067875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499F50-B737-458E-818F-FDDDC717A556}" type="datetimeFigureOut">
              <a:rPr lang="en-US" smtClean="0"/>
              <a:t>3/26/2020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271994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C499F50-B737-458E-818F-FDDDC717A556}" type="datetimeFigureOut">
              <a:rPr lang="en-US" smtClean="0"/>
              <a:t>3/26/2020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3311306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499F50-B737-458E-818F-FDDDC717A556}" type="datetimeFigureOut">
              <a:rPr lang="en-US" smtClean="0"/>
              <a:t>3/26/2020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2212332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C499F50-B737-458E-818F-FDDDC717A556}" type="datetimeFigureOut">
              <a:rPr lang="en-US" smtClean="0"/>
              <a:t>3/26/2020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2840209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499F50-B737-458E-818F-FDDDC717A556}" type="datetimeFigureOut">
              <a:rPr lang="en-US" smtClean="0"/>
              <a:t>3/26/2020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3169315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499F50-B737-458E-818F-FDDDC717A556}" type="datetimeFigureOut">
              <a:rPr lang="en-US" smtClean="0"/>
              <a:t>3/26/2020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3006004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499F50-B737-458E-818F-FDDDC717A556}" type="datetimeFigureOut">
              <a:rPr lang="en-US" smtClean="0"/>
              <a:t>3/26/2020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37178-ABA8-4991-940D-D317719DAE18}" type="slidenum">
              <a:rPr lang="en-US" smtClean="0"/>
              <a:t>‹#›</a:t>
            </a:fld>
            <a:endParaRPr lang="en-US"/>
          </a:p>
        </p:txBody>
      </p:sp>
    </p:spTree>
    <p:extLst>
      <p:ext uri="{BB962C8B-B14F-4D97-AF65-F5344CB8AC3E}">
        <p14:creationId xmlns:p14="http://schemas.microsoft.com/office/powerpoint/2010/main" val="1105410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499F50-B737-458E-818F-FDDDC717A556}" type="datetimeFigureOut">
              <a:rPr lang="en-US" smtClean="0"/>
              <a:t>3/26/2020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D37178-ABA8-4991-940D-D317719DAE18}" type="slidenum">
              <a:rPr lang="en-US" smtClean="0"/>
              <a:t>‹#›</a:t>
            </a:fld>
            <a:endParaRPr lang="en-US"/>
          </a:p>
        </p:txBody>
      </p:sp>
    </p:spTree>
    <p:extLst>
      <p:ext uri="{BB962C8B-B14F-4D97-AF65-F5344CB8AC3E}">
        <p14:creationId xmlns:p14="http://schemas.microsoft.com/office/powerpoint/2010/main" val="608064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diagramLayout" Target="../diagrams/layout3.xml"/><Relationship Id="rId7" Type="http://schemas.openxmlformats.org/officeDocument/2006/relationships/image" Target="../media/image20.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image" Target="../media/image22.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4.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Nuclear Energy:</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lgn="just"/>
            <a:r>
              <a:rPr lang="en-US" sz="2400" dirty="0" smtClean="0">
                <a:latin typeface="Times New Roman" panose="02020603050405020304" pitchFamily="18" charset="0"/>
                <a:cs typeface="Times New Roman" panose="02020603050405020304" pitchFamily="18" charset="0"/>
              </a:rPr>
              <a:t>Atomic nuclei when disintegrated produce energy which has tremendous potential is called nuclear energy.</a:t>
            </a:r>
          </a:p>
          <a:p>
            <a:pPr marL="0" indent="0" algn="just">
              <a:buNone/>
            </a:pPr>
            <a:r>
              <a:rPr lang="en-US" sz="2400" b="1" dirty="0" smtClean="0">
                <a:latin typeface="Times New Roman" panose="02020603050405020304" pitchFamily="18" charset="0"/>
                <a:cs typeface="Times New Roman" panose="02020603050405020304" pitchFamily="18" charset="0"/>
              </a:rPr>
              <a:t>Benefits of nuclear energy:</a:t>
            </a:r>
          </a:p>
          <a:p>
            <a:pPr algn="just"/>
            <a:r>
              <a:rPr lang="en-US" sz="2400" dirty="0" smtClean="0">
                <a:latin typeface="Times New Roman" panose="02020603050405020304" pitchFamily="18" charset="0"/>
                <a:cs typeface="Times New Roman" panose="02020603050405020304" pitchFamily="18" charset="0"/>
              </a:rPr>
              <a:t>X-rays are now being used routinely to examine fractures/diseases of bones.</a:t>
            </a:r>
          </a:p>
          <a:p>
            <a:pPr algn="just"/>
            <a:r>
              <a:rPr lang="en-US" sz="2400" dirty="0" smtClean="0">
                <a:latin typeface="Times New Roman" panose="02020603050405020304" pitchFamily="18" charset="0"/>
                <a:cs typeface="Times New Roman" panose="02020603050405020304" pitchFamily="18" charset="0"/>
              </a:rPr>
              <a:t>Radiation are used for the treatment of cancer called radiotherapy.</a:t>
            </a:r>
          </a:p>
        </p:txBody>
      </p:sp>
    </p:spTree>
    <p:extLst>
      <p:ext uri="{BB962C8B-B14F-4D97-AF65-F5344CB8AC3E}">
        <p14:creationId xmlns:p14="http://schemas.microsoft.com/office/powerpoint/2010/main" val="163954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latin typeface="Times New Roman" panose="02020603050405020304" pitchFamily="18" charset="0"/>
                <a:cs typeface="Times New Roman" panose="02020603050405020304" pitchFamily="18" charset="0"/>
              </a:rPr>
              <a:t>Continued…..</a:t>
            </a:r>
            <a:endParaRPr lang="en-US" sz="4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Gamma Radiation:</a:t>
            </a:r>
          </a:p>
          <a:p>
            <a:r>
              <a:rPr lang="en-US" sz="2400" dirty="0" smtClean="0">
                <a:latin typeface="Times New Roman" panose="02020603050405020304" pitchFamily="18" charset="0"/>
                <a:cs typeface="Times New Roman" panose="02020603050405020304" pitchFamily="18" charset="0"/>
              </a:rPr>
              <a:t>Gamma radiation is a type of electromagnetic radiation that is released from the disintegrating atomic nuclei i.e. X-rays, light and radio waves.</a:t>
            </a:r>
          </a:p>
          <a:p>
            <a:r>
              <a:rPr lang="en-US" sz="2400" dirty="0" smtClean="0">
                <a:latin typeface="Times New Roman" panose="02020603050405020304" pitchFamily="18" charset="0"/>
                <a:cs typeface="Times New Roman" panose="02020603050405020304" pitchFamily="18" charset="0"/>
              </a:rPr>
              <a:t>Gamma radiation can pass through several millimeter of concrete.</a:t>
            </a:r>
          </a:p>
          <a:p>
            <a:r>
              <a:rPr lang="en-US" sz="2400" dirty="0" smtClean="0">
                <a:latin typeface="Times New Roman" panose="02020603050405020304" pitchFamily="18" charset="0"/>
                <a:cs typeface="Times New Roman" panose="02020603050405020304" pitchFamily="18" charset="0"/>
              </a:rPr>
              <a:t>It causes equal amount of damage to the biological tissues as that of beta radiations.</a:t>
            </a:r>
          </a:p>
          <a:p>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953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Nuclear Fission:</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“Nuclear fission is the decomposition of a nucleus of an atom with release of particles and energy”.</a:t>
            </a:r>
          </a:p>
          <a:p>
            <a:r>
              <a:rPr lang="en-US" sz="2400" dirty="0" smtClean="0">
                <a:latin typeface="Times New Roman" panose="02020603050405020304" pitchFamily="18" charset="0"/>
                <a:cs typeface="Times New Roman" panose="02020603050405020304" pitchFamily="18" charset="0"/>
              </a:rPr>
              <a:t>In other words, “Nuclear fission is the radioactive decay process in which isotopes split apart to create two smaller atoms”.</a:t>
            </a:r>
          </a:p>
          <a:p>
            <a:pPr marL="0" indent="0">
              <a:buNone/>
            </a:pPr>
            <a:endParaRPr lang="en-US" sz="24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576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latin typeface="Times New Roman" panose="02020603050405020304" pitchFamily="18" charset="0"/>
                <a:cs typeface="Times New Roman" panose="02020603050405020304" pitchFamily="18" charset="0"/>
              </a:rPr>
              <a:t>Nuclear Chain Reaction</a:t>
            </a:r>
            <a:endParaRPr lang="en-US" sz="4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Nuclear chain reaction may be defined as “A continuous process in which a splitting nucleus releases neutrons that strike and split the nuclei of other atoms releasing nuclear energy”.</a:t>
            </a:r>
          </a:p>
          <a:p>
            <a:r>
              <a:rPr lang="en-US" sz="2400" dirty="0" smtClean="0">
                <a:latin typeface="Times New Roman" panose="02020603050405020304" pitchFamily="18" charset="0"/>
                <a:cs typeface="Times New Roman" panose="02020603050405020304" pitchFamily="18" charset="0"/>
              </a:rPr>
              <a:t>Uranium-235 and plutonium-239 are suitable for providing nuclear chain reactions.</a:t>
            </a:r>
          </a:p>
          <a:p>
            <a:r>
              <a:rPr lang="en-US" sz="2400" dirty="0" smtClean="0">
                <a:latin typeface="Times New Roman" panose="02020603050405020304" pitchFamily="18" charset="0"/>
                <a:cs typeface="Times New Roman" panose="02020603050405020304" pitchFamily="18" charset="0"/>
              </a:rPr>
              <a:t>Heavy atoms also produce large amount of energy  from bombs or nuclear reactors.</a:t>
            </a:r>
          </a:p>
        </p:txBody>
      </p:sp>
      <p:pic>
        <p:nvPicPr>
          <p:cNvPr id="4" name="Picture 3"/>
          <p:cNvPicPr>
            <a:picLocks noChangeAspect="1"/>
          </p:cNvPicPr>
          <p:nvPr/>
        </p:nvPicPr>
        <p:blipFill>
          <a:blip r:embed="rId2"/>
          <a:stretch>
            <a:fillRect/>
          </a:stretch>
        </p:blipFill>
        <p:spPr>
          <a:xfrm>
            <a:off x="4343400" y="4419600"/>
            <a:ext cx="4800600" cy="2445327"/>
          </a:xfrm>
          <a:prstGeom prst="rect">
            <a:avLst/>
          </a:prstGeom>
        </p:spPr>
      </p:pic>
    </p:spTree>
    <p:extLst>
      <p:ext uri="{BB962C8B-B14F-4D97-AF65-F5344CB8AC3E}">
        <p14:creationId xmlns:p14="http://schemas.microsoft.com/office/powerpoint/2010/main" val="54993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Nuclear Reactors:</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800" b="1" dirty="0" smtClean="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Nuclear reactor is a device that permits a controlled nuclear fission chain reaction”.</a:t>
            </a:r>
            <a:endParaRPr lang="en-US" sz="2400" b="1"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Uranium-235 is a uranium isotopes that is used in nuclear  fission reactors.</a:t>
            </a:r>
          </a:p>
          <a:p>
            <a:r>
              <a:rPr lang="en-US" sz="2400" dirty="0" smtClean="0">
                <a:latin typeface="Times New Roman" panose="02020603050405020304" pitchFamily="18" charset="0"/>
                <a:cs typeface="Times New Roman" panose="02020603050405020304" pitchFamily="18" charset="0"/>
              </a:rPr>
              <a:t>When the nucleus of fissionable heavy atom is </a:t>
            </a:r>
            <a:r>
              <a:rPr lang="en-US" sz="2400" dirty="0" err="1" smtClean="0">
                <a:latin typeface="Times New Roman" panose="02020603050405020304" pitchFamily="18" charset="0"/>
                <a:cs typeface="Times New Roman" panose="02020603050405020304" pitchFamily="18" charset="0"/>
              </a:rPr>
              <a:t>splitted</a:t>
            </a:r>
            <a:r>
              <a:rPr lang="en-US" sz="2400" dirty="0" smtClean="0">
                <a:latin typeface="Times New Roman" panose="02020603050405020304" pitchFamily="18" charset="0"/>
                <a:cs typeface="Times New Roman" panose="02020603050405020304" pitchFamily="18" charset="0"/>
              </a:rPr>
              <a:t>, it release 2 or 3 rapidly moving neutrons along with large amount of energy.</a:t>
            </a:r>
          </a:p>
          <a:p>
            <a:r>
              <a:rPr lang="en-US" sz="2400" dirty="0" smtClean="0">
                <a:latin typeface="Times New Roman" panose="02020603050405020304" pitchFamily="18" charset="0"/>
                <a:cs typeface="Times New Roman" panose="02020603050405020304" pitchFamily="18" charset="0"/>
              </a:rPr>
              <a:t>This energy(fuel) is very important product of  nuclear fission reaction.</a:t>
            </a:r>
          </a:p>
          <a:p>
            <a:endParaRPr lang="en-US" sz="2800" b="1" dirty="0" smtClean="0">
              <a:solidFill>
                <a:schemeClr val="tx1"/>
              </a:solidFill>
              <a:latin typeface="Times New Roman" panose="02020603050405020304" pitchFamily="18" charset="0"/>
              <a:cs typeface="Times New Roman" panose="02020603050405020304" pitchFamily="18" charset="0"/>
            </a:endParaRPr>
          </a:p>
          <a:p>
            <a:endParaRPr lang="en-US" sz="28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8000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332963" y="623835"/>
            <a:ext cx="7225048" cy="5651593"/>
          </a:xfrm>
          <a:prstGeom prst="rect">
            <a:avLst/>
          </a:prstGeom>
        </p:spPr>
      </p:pic>
    </p:spTree>
    <p:extLst>
      <p:ext uri="{BB962C8B-B14F-4D97-AF65-F5344CB8AC3E}">
        <p14:creationId xmlns:p14="http://schemas.microsoft.com/office/powerpoint/2010/main" val="3653792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Continued…..</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Control rods:</a:t>
            </a:r>
          </a:p>
          <a:p>
            <a:r>
              <a:rPr lang="en-US" sz="2400" dirty="0" smtClean="0">
                <a:latin typeface="Times New Roman" panose="02020603050405020304" pitchFamily="18" charset="0"/>
                <a:cs typeface="Times New Roman" panose="02020603050405020304" pitchFamily="18" charset="0"/>
              </a:rPr>
              <a:t>“Nuclear reactors contain control rods that are used to control the rate of fission by absorbing neutrons”.</a:t>
            </a:r>
          </a:p>
          <a:p>
            <a:r>
              <a:rPr lang="en-US" sz="2400" dirty="0" smtClean="0">
                <a:latin typeface="Times New Roman" panose="02020603050405020304" pitchFamily="18" charset="0"/>
                <a:cs typeface="Times New Roman" panose="02020603050405020304" pitchFamily="18" charset="0"/>
              </a:rPr>
              <a:t>When control rods are lowered into a nuclear reactor, they absorbs the neutrons  produce by fission </a:t>
            </a:r>
            <a:r>
              <a:rPr lang="en-US" sz="2400" dirty="0" err="1" smtClean="0">
                <a:latin typeface="Times New Roman" panose="02020603050405020304" pitchFamily="18" charset="0"/>
                <a:cs typeface="Times New Roman" panose="02020603050405020304" pitchFamily="18" charset="0"/>
              </a:rPr>
              <a:t>ing</a:t>
            </a:r>
            <a:r>
              <a:rPr lang="en-US" sz="2400" dirty="0" smtClean="0">
                <a:latin typeface="Times New Roman" panose="02020603050405020304" pitchFamily="18" charset="0"/>
                <a:cs typeface="Times New Roman" panose="02020603050405020304" pitchFamily="18" charset="0"/>
              </a:rPr>
              <a:t> uranium, few neutrons are left to continue nuclear chain reaction, hence the rate of fission is decreased.</a:t>
            </a:r>
          </a:p>
          <a:p>
            <a:r>
              <a:rPr lang="en-US" sz="2400" dirty="0" smtClean="0">
                <a:latin typeface="Times New Roman" panose="02020603050405020304" pitchFamily="18" charset="0"/>
                <a:cs typeface="Times New Roman" panose="02020603050405020304" pitchFamily="18" charset="0"/>
              </a:rPr>
              <a:t>When the control rods are withdrawn , more fission occurs and process continues through production of more particles, radiations and heat.</a:t>
            </a:r>
          </a:p>
        </p:txBody>
      </p:sp>
    </p:spTree>
    <p:extLst>
      <p:ext uri="{BB962C8B-B14F-4D97-AF65-F5344CB8AC3E}">
        <p14:creationId xmlns:p14="http://schemas.microsoft.com/office/powerpoint/2010/main" val="3822024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Continued…..</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Moderator:</a:t>
            </a:r>
          </a:p>
          <a:p>
            <a:r>
              <a:rPr lang="en-US" sz="2400" dirty="0" smtClean="0">
                <a:latin typeface="Times New Roman" panose="02020603050405020304" pitchFamily="18" charset="0"/>
                <a:cs typeface="Times New Roman" panose="02020603050405020304" pitchFamily="18" charset="0"/>
              </a:rPr>
              <a:t>Moderators is a material that absorbs the energy from neutrons released by fission hence it slows neutrons enabling them to split the nuclei of other atoms more effectively.</a:t>
            </a:r>
          </a:p>
          <a:p>
            <a:r>
              <a:rPr lang="en-US" sz="2400" dirty="0" smtClean="0">
                <a:latin typeface="Times New Roman" panose="02020603050405020304" pitchFamily="18" charset="0"/>
                <a:cs typeface="Times New Roman" panose="02020603050405020304" pitchFamily="18" charset="0"/>
              </a:rPr>
              <a:t>In nuclear reactors, water is used as moderator.</a:t>
            </a:r>
          </a:p>
          <a:p>
            <a:r>
              <a:rPr lang="en-US" sz="2400" dirty="0" smtClean="0">
                <a:latin typeface="Times New Roman" panose="02020603050405020304" pitchFamily="18" charset="0"/>
                <a:cs typeface="Times New Roman" panose="02020603050405020304" pitchFamily="18" charset="0"/>
              </a:rPr>
              <a:t>The fuel rods in the nuclear reactor are surrounded by water or some other moderator.</a:t>
            </a:r>
          </a:p>
          <a:p>
            <a:r>
              <a:rPr lang="en-US" sz="2400" dirty="0" smtClean="0">
                <a:latin typeface="Times New Roman" panose="02020603050405020304" pitchFamily="18" charset="0"/>
                <a:cs typeface="Times New Roman" panose="02020603050405020304" pitchFamily="18" charset="0"/>
              </a:rPr>
              <a:t>When uranium-235 undergoes fission, the energy of fast moving neutrons is transferred to water. </a:t>
            </a:r>
          </a:p>
          <a:p>
            <a:r>
              <a:rPr lang="en-US" sz="2400" dirty="0" smtClean="0">
                <a:latin typeface="Times New Roman" panose="02020603050405020304" pitchFamily="18" charset="0"/>
                <a:cs typeface="Times New Roman" panose="02020603050405020304" pitchFamily="18" charset="0"/>
              </a:rPr>
              <a:t>Due to this the neutrons slow down and the water is heated.</a:t>
            </a:r>
          </a:p>
          <a:p>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226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Types Of Nuclear Reactor</a:t>
            </a:r>
            <a:endParaRPr lang="en-US" b="1" dirty="0">
              <a:latin typeface="Times New Roman" panose="02020603050405020304" pitchFamily="18" charset="0"/>
              <a:cs typeface="Times New Roman" panose="02020603050405020304" pitchFamily="18" charset="0"/>
            </a:endParaRPr>
          </a:p>
        </p:txBody>
      </p:sp>
      <p:sp>
        <p:nvSpPr>
          <p:cNvPr id="5" name="Content Placeholder 4"/>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Light water reactors</a:t>
            </a:r>
          </a:p>
          <a:p>
            <a:r>
              <a:rPr lang="en-US" sz="2400" dirty="0" smtClean="0">
                <a:latin typeface="Times New Roman" panose="02020603050405020304" pitchFamily="18" charset="0"/>
                <a:cs typeface="Times New Roman" panose="02020603050405020304" pitchFamily="18" charset="0"/>
              </a:rPr>
              <a:t>Heavy water reactors</a:t>
            </a:r>
          </a:p>
          <a:p>
            <a:r>
              <a:rPr lang="en-US" sz="2400" dirty="0" err="1" smtClean="0">
                <a:latin typeface="Times New Roman" panose="02020603050405020304" pitchFamily="18" charset="0"/>
                <a:cs typeface="Times New Roman" panose="02020603050405020304" pitchFamily="18" charset="0"/>
              </a:rPr>
              <a:t>Gass</a:t>
            </a:r>
            <a:r>
              <a:rPr lang="en-US" sz="2400" dirty="0" smtClean="0">
                <a:latin typeface="Times New Roman" panose="02020603050405020304" pitchFamily="18" charset="0"/>
                <a:cs typeface="Times New Roman" panose="02020603050405020304" pitchFamily="18" charset="0"/>
              </a:rPr>
              <a:t> cooled reactors</a:t>
            </a:r>
            <a:endParaRPr lang="en-US" sz="24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2800" y="3387436"/>
            <a:ext cx="2743200" cy="2860963"/>
          </a:xfrm>
          <a:prstGeom prst="rect">
            <a:avLst/>
          </a:prstGeom>
          <a:ln w="88900" cap="sq" cmpd="thickThin">
            <a:solidFill>
              <a:srgbClr val="000000"/>
            </a:solidFill>
            <a:prstDash val="solid"/>
            <a:miter lim="800000"/>
          </a:ln>
          <a:effectLst>
            <a:innerShdw blurRad="76200">
              <a:srgbClr val="000000"/>
            </a:inn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3276600"/>
            <a:ext cx="2743200" cy="30480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0" y="3387436"/>
            <a:ext cx="2743200" cy="286096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7765418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latin typeface="Times New Roman" panose="02020603050405020304" pitchFamily="18" charset="0"/>
                <a:cs typeface="Times New Roman" panose="02020603050405020304" pitchFamily="18" charset="0"/>
              </a:rPr>
              <a:t>Light Water Reactors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Ordinary water is used as a coolant</a:t>
            </a:r>
          </a:p>
          <a:p>
            <a:r>
              <a:rPr lang="en-US" sz="2400" dirty="0" smtClean="0">
                <a:latin typeface="Times New Roman" panose="02020603050405020304" pitchFamily="18" charset="0"/>
                <a:cs typeface="Times New Roman" panose="02020603050405020304" pitchFamily="18" charset="0"/>
              </a:rPr>
              <a:t>The lightest isotope of hydrogen having atomic masses one</a:t>
            </a:r>
          </a:p>
          <a:p>
            <a:r>
              <a:rPr lang="en-US" sz="2400" dirty="0" smtClean="0">
                <a:latin typeface="Times New Roman" panose="02020603050405020304" pitchFamily="18" charset="0"/>
                <a:cs typeface="Times New Roman" panose="02020603050405020304" pitchFamily="18" charset="0"/>
              </a:rPr>
              <a:t>LWR make up about 90% of reactors working today</a:t>
            </a:r>
          </a:p>
          <a:p>
            <a:pPr marL="0" indent="0">
              <a:buNone/>
            </a:pPr>
            <a:r>
              <a:rPr lang="en-US" sz="2400" dirty="0" smtClean="0">
                <a:solidFill>
                  <a:srgbClr val="FF0000"/>
                </a:solidFill>
                <a:latin typeface="Times New Roman" panose="02020603050405020304" pitchFamily="18" charset="0"/>
                <a:cs typeface="Times New Roman" panose="02020603050405020304" pitchFamily="18" charset="0"/>
              </a:rPr>
              <a:t>Two types of light water reactors.</a:t>
            </a:r>
          </a:p>
          <a:p>
            <a:r>
              <a:rPr lang="en-US" sz="2400" dirty="0" smtClean="0">
                <a:latin typeface="Times New Roman" panose="02020603050405020304" pitchFamily="18" charset="0"/>
                <a:cs typeface="Times New Roman" panose="02020603050405020304" pitchFamily="18" charset="0"/>
              </a:rPr>
              <a:t>Boiling water reactors</a:t>
            </a:r>
          </a:p>
          <a:p>
            <a:r>
              <a:rPr lang="en-US" sz="2400" dirty="0" smtClean="0">
                <a:latin typeface="Times New Roman" panose="02020603050405020304" pitchFamily="18" charset="0"/>
                <a:cs typeface="Times New Roman" panose="02020603050405020304" pitchFamily="18" charset="0"/>
              </a:rPr>
              <a:t>Pressurized water reactors</a:t>
            </a:r>
            <a:endParaRPr lang="en-US" sz="2400"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5181600" y="3124200"/>
            <a:ext cx="32004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00281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199"/>
            <a:ext cx="7848600" cy="711777"/>
          </a:xfrm>
        </p:spPr>
        <p:txBody>
          <a:bodyPr>
            <a:noAutofit/>
          </a:bodyPr>
          <a:lstStyle/>
          <a:p>
            <a:pPr algn="ctr"/>
            <a:r>
              <a:rPr lang="en-US" sz="4400" b="1" dirty="0" smtClean="0">
                <a:latin typeface="Times New Roman" panose="02020603050405020304" pitchFamily="18" charset="0"/>
                <a:cs typeface="Times New Roman" panose="02020603050405020304" pitchFamily="18" charset="0"/>
              </a:rPr>
              <a:t>Boiling Water Reactors</a:t>
            </a:r>
            <a:endParaRPr lang="en-US"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733800" y="1508918"/>
            <a:ext cx="5111750" cy="4678363"/>
          </a:xfrm>
        </p:spPr>
        <p:txBody>
          <a:bodyPr>
            <a:normAutofit lnSpcReduction="10000"/>
          </a:bodyPr>
          <a:lstStyle/>
          <a:p>
            <a:r>
              <a:rPr lang="en-US" sz="2400" dirty="0" smtClean="0">
                <a:latin typeface="Times New Roman" panose="02020603050405020304" pitchFamily="18" charset="0"/>
                <a:cs typeface="Times New Roman" panose="02020603050405020304" pitchFamily="18" charset="0"/>
              </a:rPr>
              <a:t>It produces steam in a reactor</a:t>
            </a:r>
          </a:p>
          <a:p>
            <a:r>
              <a:rPr lang="en-US" sz="2400" dirty="0" smtClean="0">
                <a:latin typeface="Times New Roman" panose="02020603050405020304" pitchFamily="18" charset="0"/>
                <a:cs typeface="Times New Roman" panose="02020603050405020304" pitchFamily="18" charset="0"/>
              </a:rPr>
              <a:t>Steam is transferred directly to turbine to produce electricity</a:t>
            </a:r>
          </a:p>
          <a:p>
            <a:r>
              <a:rPr lang="en-US" sz="2400" dirty="0" smtClean="0">
                <a:latin typeface="Times New Roman" panose="02020603050405020304" pitchFamily="18" charset="0"/>
                <a:cs typeface="Times New Roman" panose="02020603050405020304" pitchFamily="18" charset="0"/>
              </a:rPr>
              <a:t>Water acts as both moderator and reactor core coolant</a:t>
            </a:r>
          </a:p>
          <a:p>
            <a:r>
              <a:rPr lang="en-US" sz="2400" dirty="0" smtClean="0">
                <a:latin typeface="Times New Roman" panose="02020603050405020304" pitchFamily="18" charset="0"/>
                <a:cs typeface="Times New Roman" panose="02020603050405020304" pitchFamily="18" charset="0"/>
              </a:rPr>
              <a:t>Used in 20% nuclear reactors in the world.</a:t>
            </a:r>
          </a:p>
          <a:p>
            <a:pPr marL="0" indent="0">
              <a:buNone/>
            </a:pPr>
            <a:r>
              <a:rPr lang="en-US" sz="2400" b="1" dirty="0">
                <a:solidFill>
                  <a:srgbClr val="FF0000"/>
                </a:solidFill>
                <a:latin typeface="Times New Roman" panose="02020603050405020304" pitchFamily="18" charset="0"/>
                <a:cs typeface="Times New Roman" panose="02020603050405020304" pitchFamily="18" charset="0"/>
              </a:rPr>
              <a:t>Demerits</a:t>
            </a:r>
          </a:p>
          <a:p>
            <a:r>
              <a:rPr lang="en-US" sz="2400" dirty="0">
                <a:latin typeface="Times New Roman" panose="02020603050405020304" pitchFamily="18" charset="0"/>
                <a:cs typeface="Times New Roman" panose="02020603050405020304" pitchFamily="18" charset="0"/>
              </a:rPr>
              <a:t>Steam passing to the turbine must be treated to remove any radiation</a:t>
            </a:r>
          </a:p>
          <a:p>
            <a:r>
              <a:rPr lang="en-US" sz="2400" dirty="0">
                <a:latin typeface="Times New Roman" panose="02020603050405020304" pitchFamily="18" charset="0"/>
                <a:cs typeface="Times New Roman" panose="02020603050405020304" pitchFamily="18" charset="0"/>
              </a:rPr>
              <a:t>Even then some radioactive material is left in the steam</a:t>
            </a:r>
          </a:p>
          <a:p>
            <a:endParaRPr lang="en-US" sz="2400" dirty="0">
              <a:latin typeface="Times New Roman" panose="02020603050405020304" pitchFamily="18" charset="0"/>
              <a:cs typeface="Times New Roman" panose="02020603050405020304" pitchFamily="18" charset="0"/>
            </a:endParaRPr>
          </a:p>
        </p:txBody>
      </p:sp>
      <p:sp>
        <p:nvSpPr>
          <p:cNvPr id="4" name="Text Placeholder 3"/>
          <p:cNvSpPr>
            <a:spLocks noGrp="1"/>
          </p:cNvSpPr>
          <p:nvPr>
            <p:ph type="body" sz="half" idx="2"/>
          </p:nvPr>
        </p:nvSpPr>
        <p:spPr/>
        <p:txBody>
          <a:bodyPr/>
          <a:lstStyle/>
          <a:p>
            <a:endParaRPr lang="en-US" dirty="0"/>
          </a:p>
        </p:txBody>
      </p:sp>
      <p:pic>
        <p:nvPicPr>
          <p:cNvPr id="6" name="Picture 5"/>
          <p:cNvPicPr>
            <a:picLocks noChangeAspect="1"/>
          </p:cNvPicPr>
          <p:nvPr/>
        </p:nvPicPr>
        <p:blipFill>
          <a:blip r:embed="rId2" cstate="print">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a:xfrm>
            <a:off x="457200" y="1371600"/>
            <a:ext cx="3124200" cy="4953000"/>
          </a:xfrm>
          <a:prstGeom prst="rect">
            <a:avLst/>
          </a:prstGeom>
        </p:spPr>
      </p:pic>
    </p:spTree>
    <p:extLst>
      <p:ext uri="{BB962C8B-B14F-4D97-AF65-F5344CB8AC3E}">
        <p14:creationId xmlns:p14="http://schemas.microsoft.com/office/powerpoint/2010/main" val="31519641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Continued….</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lvl="0" algn="just">
              <a:buClr>
                <a:srgbClr val="A53010"/>
              </a:buClr>
            </a:pPr>
            <a:r>
              <a:rPr lang="en-US" sz="2400" dirty="0">
                <a:solidFill>
                  <a:prstClr val="black"/>
                </a:solidFill>
                <a:latin typeface="Times New Roman" panose="02020603050405020304" pitchFamily="18" charset="0"/>
                <a:cs typeface="Times New Roman" panose="02020603050405020304" pitchFamily="18" charset="0"/>
              </a:rPr>
              <a:t>Nuclear power plants are generates 17% total electrical energy.</a:t>
            </a:r>
          </a:p>
          <a:p>
            <a:pPr algn="just"/>
            <a:r>
              <a:rPr lang="en-US" sz="2400" dirty="0" smtClean="0">
                <a:solidFill>
                  <a:schemeClr val="tx1"/>
                </a:solidFill>
                <a:latin typeface="Times New Roman" panose="02020603050405020304" pitchFamily="18" charset="0"/>
                <a:cs typeface="Times New Roman" panose="02020603050405020304" pitchFamily="18" charset="0"/>
              </a:rPr>
              <a:t>Preservation of food and agri. Products through irradiations.</a:t>
            </a:r>
          </a:p>
          <a:p>
            <a:pPr algn="just"/>
            <a:r>
              <a:rPr lang="en-US" sz="2400" dirty="0" smtClean="0">
                <a:solidFill>
                  <a:schemeClr val="tx1"/>
                </a:solidFill>
                <a:latin typeface="Times New Roman" panose="02020603050405020304" pitchFamily="18" charset="0"/>
                <a:cs typeface="Times New Roman" panose="02020603050405020304" pitchFamily="18" charset="0"/>
              </a:rPr>
              <a:t>Nuclear explosions are used to move large amounts of earth and rock in order to construct canals, dams, under ground storage facilities. </a:t>
            </a:r>
            <a:endParaRPr lang="en-US" sz="2400" dirty="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3810000"/>
            <a:ext cx="9144000" cy="3048000"/>
          </a:xfrm>
          <a:prstGeom prst="rect">
            <a:avLst/>
          </a:prstGeom>
        </p:spPr>
      </p:pic>
    </p:spTree>
    <p:extLst>
      <p:ext uri="{BB962C8B-B14F-4D97-AF65-F5344CB8AC3E}">
        <p14:creationId xmlns:p14="http://schemas.microsoft.com/office/powerpoint/2010/main" val="1461266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latin typeface="Times New Roman" panose="02020603050405020304" pitchFamily="18" charset="0"/>
                <a:cs typeface="Times New Roman" panose="02020603050405020304" pitchFamily="18" charset="0"/>
              </a:rPr>
              <a:t>Pressurized Water Reactors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Uses a stream generator to form steam.</a:t>
            </a:r>
          </a:p>
          <a:p>
            <a:r>
              <a:rPr lang="en-US" sz="2400" dirty="0" smtClean="0">
                <a:latin typeface="Times New Roman" panose="02020603050405020304" pitchFamily="18" charset="0"/>
                <a:cs typeface="Times New Roman" panose="02020603050405020304" pitchFamily="18" charset="0"/>
              </a:rPr>
              <a:t>Secondary loop is used to transfer this steam </a:t>
            </a:r>
          </a:p>
          <a:p>
            <a:r>
              <a:rPr lang="en-US" sz="2400" dirty="0" smtClean="0">
                <a:latin typeface="Times New Roman" panose="02020603050405020304" pitchFamily="18" charset="0"/>
                <a:cs typeface="Times New Roman" panose="02020603050405020304" pitchFamily="18" charset="0"/>
              </a:rPr>
              <a:t>Water is kept under high pressure and steam is not allowed to form in reactor.</a:t>
            </a:r>
          </a:p>
          <a:p>
            <a:r>
              <a:rPr lang="en-US" sz="2400" dirty="0" smtClean="0">
                <a:latin typeface="Times New Roman" panose="02020603050405020304" pitchFamily="18" charset="0"/>
                <a:cs typeface="Times New Roman" panose="02020603050405020304" pitchFamily="18" charset="0"/>
              </a:rPr>
              <a:t>Secondary loop transfers the heat to </a:t>
            </a:r>
            <a:r>
              <a:rPr lang="en-US" sz="2400" dirty="0">
                <a:latin typeface="Times New Roman" panose="02020603050405020304" pitchFamily="18" charset="0"/>
                <a:cs typeface="Times New Roman" panose="02020603050405020304" pitchFamily="18" charset="0"/>
              </a:rPr>
              <a:t>s</a:t>
            </a:r>
            <a:r>
              <a:rPr lang="en-US" sz="2400" dirty="0" smtClean="0">
                <a:latin typeface="Times New Roman" panose="02020603050405020304" pitchFamily="18" charset="0"/>
                <a:cs typeface="Times New Roman" panose="02020603050405020304" pitchFamily="18" charset="0"/>
              </a:rPr>
              <a:t>tream generator and this steam is used to turn the turbine to produce electricity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48613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Pressurized Water Reactors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Risk of radiation is reduced</a:t>
            </a:r>
          </a:p>
          <a:p>
            <a:r>
              <a:rPr lang="en-US" sz="2400" dirty="0" smtClean="0">
                <a:latin typeface="Times New Roman" panose="02020603050405020304" pitchFamily="18" charset="0"/>
                <a:cs typeface="Times New Roman" panose="02020603050405020304" pitchFamily="18" charset="0"/>
              </a:rPr>
              <a:t>Cost of construction is increased due to addition of secondary loop</a:t>
            </a:r>
          </a:p>
          <a:p>
            <a:r>
              <a:rPr lang="en-US" sz="2400" dirty="0" smtClean="0">
                <a:latin typeface="Times New Roman" panose="02020603050405020304" pitchFamily="18" charset="0"/>
                <a:cs typeface="Times New Roman" panose="02020603050405020304" pitchFamily="18" charset="0"/>
              </a:rPr>
              <a:t>It is used in over 70% of the nuclear reactors in the world.</a:t>
            </a:r>
          </a:p>
          <a:p>
            <a:pPr marL="0" indent="0">
              <a:buNone/>
            </a:pP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3428999"/>
            <a:ext cx="7543800" cy="3048001"/>
          </a:xfrm>
          <a:prstGeom prst="rect">
            <a:avLst/>
          </a:prstGeom>
        </p:spPr>
      </p:pic>
    </p:spTree>
    <p:extLst>
      <p:ext uri="{BB962C8B-B14F-4D97-AF65-F5344CB8AC3E}">
        <p14:creationId xmlns:p14="http://schemas.microsoft.com/office/powerpoint/2010/main" val="13008293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599"/>
            <a:ext cx="8001000" cy="940377"/>
          </a:xfrm>
        </p:spPr>
        <p:txBody>
          <a:bodyPr>
            <a:normAutofit/>
          </a:bodyPr>
          <a:lstStyle/>
          <a:p>
            <a:pPr algn="ctr"/>
            <a:r>
              <a:rPr lang="en-US" sz="4400" b="1" dirty="0" smtClean="0">
                <a:latin typeface="Times New Roman" panose="02020603050405020304" pitchFamily="18" charset="0"/>
                <a:cs typeface="Times New Roman" panose="02020603050405020304" pitchFamily="18" charset="0"/>
              </a:rPr>
              <a:t>Heavy Water Reactor</a:t>
            </a:r>
            <a:endParaRPr lang="en-US"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575050" y="1447800"/>
            <a:ext cx="5111750" cy="4678363"/>
          </a:xfrm>
        </p:spPr>
        <p:txBody>
          <a:bodyPr>
            <a:normAutofit fontScale="92500" lnSpcReduction="10000"/>
          </a:bodyPr>
          <a:lstStyle/>
          <a:p>
            <a:r>
              <a:rPr lang="en-US" sz="2400" dirty="0" smtClean="0">
                <a:latin typeface="Times New Roman" panose="02020603050405020304" pitchFamily="18" charset="0"/>
                <a:cs typeface="Times New Roman" panose="02020603050405020304" pitchFamily="18" charset="0"/>
              </a:rPr>
              <a:t>In HWR water is used as reactant core coolant and moderator.</a:t>
            </a:r>
          </a:p>
          <a:p>
            <a:r>
              <a:rPr lang="en-US" sz="2400" dirty="0" smtClean="0">
                <a:latin typeface="Times New Roman" panose="02020603050405020304" pitchFamily="18" charset="0"/>
                <a:cs typeface="Times New Roman" panose="02020603050405020304" pitchFamily="18" charset="0"/>
              </a:rPr>
              <a:t>Heavy water is used containing deuterium isotope because it is better neutron moderator.</a:t>
            </a:r>
          </a:p>
          <a:p>
            <a:r>
              <a:rPr lang="en-US" sz="2400" dirty="0" smtClean="0">
                <a:latin typeface="Times New Roman" panose="02020603050405020304" pitchFamily="18" charset="0"/>
                <a:cs typeface="Times New Roman" panose="02020603050405020304" pitchFamily="18" charset="0"/>
              </a:rPr>
              <a:t>Steam generator is used to convert regular water to steam in a secondary loop.</a:t>
            </a:r>
          </a:p>
          <a:p>
            <a:pPr marL="0" lvl="0" indent="0">
              <a:buNone/>
            </a:pP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a:solidFill>
                  <a:srgbClr val="FF0000"/>
                </a:solidFill>
                <a:latin typeface="Times New Roman" panose="02020603050405020304" pitchFamily="18" charset="0"/>
                <a:cs typeface="Times New Roman" panose="02020603050405020304" pitchFamily="18" charset="0"/>
              </a:rPr>
              <a:t>Merits </a:t>
            </a:r>
          </a:p>
          <a:p>
            <a:pPr lvl="0"/>
            <a:r>
              <a:rPr lang="en-US" sz="2400" dirty="0">
                <a:solidFill>
                  <a:prstClr val="black"/>
                </a:solidFill>
                <a:latin typeface="Times New Roman" panose="02020603050405020304" pitchFamily="18" charset="0"/>
                <a:cs typeface="Times New Roman" panose="02020603050405020304" pitchFamily="18" charset="0"/>
              </a:rPr>
              <a:t>HWR uses naturally occurring uranium isotopic mixtures as a fuel while LWR used enriched Uranium-235</a:t>
            </a:r>
          </a:p>
          <a:p>
            <a:pPr lvl="0"/>
            <a:r>
              <a:rPr lang="en-US" sz="2400" dirty="0">
                <a:solidFill>
                  <a:prstClr val="black"/>
                </a:solidFill>
                <a:latin typeface="Times New Roman" panose="02020603050405020304" pitchFamily="18" charset="0"/>
                <a:cs typeface="Times New Roman" panose="02020603050405020304" pitchFamily="18" charset="0"/>
              </a:rPr>
              <a:t>Operating cost of HWR is low than LWR as it does not require enriched </a:t>
            </a:r>
            <a:r>
              <a:rPr lang="en-US" sz="2400" dirty="0" smtClean="0">
                <a:solidFill>
                  <a:prstClr val="black"/>
                </a:solidFill>
                <a:latin typeface="Times New Roman" panose="02020603050405020304" pitchFamily="18" charset="0"/>
                <a:cs typeface="Times New Roman" panose="02020603050405020304" pitchFamily="18" charset="0"/>
              </a:rPr>
              <a:t>fuel</a:t>
            </a:r>
            <a:endParaRPr lang="en-US" sz="2400" dirty="0">
              <a:solidFill>
                <a:prstClr val="black"/>
              </a:solidFill>
              <a:latin typeface="Times New Roman" panose="02020603050405020304" pitchFamily="18" charset="0"/>
              <a:cs typeface="Times New Roman" panose="02020603050405020304" pitchFamily="18" charset="0"/>
            </a:endParaRPr>
          </a:p>
          <a:p>
            <a:pPr lvl="0"/>
            <a:endParaRPr lang="en-US" sz="2400" dirty="0">
              <a:solidFill>
                <a:prstClr val="black"/>
              </a:solidFill>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30480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31711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Gas Cooled Reactors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Used graphite as a moderator and CO2 gas as the reactor-core coolant.</a:t>
            </a:r>
          </a:p>
          <a:p>
            <a:r>
              <a:rPr lang="en-US" sz="2400" dirty="0" smtClean="0">
                <a:latin typeface="Times New Roman" panose="02020603050405020304" pitchFamily="18" charset="0"/>
                <a:cs typeface="Times New Roman" panose="02020603050405020304" pitchFamily="18" charset="0"/>
              </a:rPr>
              <a:t>Steam generator forms steam and secondary loop is used to transfer steam to turbine </a:t>
            </a:r>
          </a:p>
          <a:p>
            <a:r>
              <a:rPr lang="en-US" sz="2400" dirty="0" smtClean="0">
                <a:latin typeface="Times New Roman" panose="02020603050405020304" pitchFamily="18" charset="0"/>
                <a:cs typeface="Times New Roman" panose="02020603050405020304" pitchFamily="18" charset="0"/>
              </a:rPr>
              <a:t>Natural isotopic mixture of uranium are used as fuel</a:t>
            </a:r>
          </a:p>
          <a:p>
            <a:pPr marL="0" indent="0">
              <a:buNone/>
            </a:pPr>
            <a:endParaRPr lang="en-US" sz="2400"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657600"/>
            <a:ext cx="7467600" cy="304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02257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Nuclear Breeder Reactors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After nuclear fission development construction of breeder reactors were started.</a:t>
            </a:r>
          </a:p>
          <a:p>
            <a:r>
              <a:rPr lang="en-US" sz="2400" dirty="0" smtClean="0">
                <a:latin typeface="Times New Roman" panose="02020603050405020304" pitchFamily="18" charset="0"/>
                <a:cs typeface="Times New Roman" panose="02020603050405020304" pitchFamily="18" charset="0"/>
              </a:rPr>
              <a:t>A nuclear breeder reactor is a nuclear fission reactor that produces heat to be converted to steam to generate heat </a:t>
            </a:r>
          </a:p>
          <a:p>
            <a:r>
              <a:rPr lang="en-US" sz="2400" dirty="0" smtClean="0">
                <a:latin typeface="Times New Roman" panose="02020603050405020304" pitchFamily="18" charset="0"/>
                <a:cs typeface="Times New Roman" panose="02020603050405020304" pitchFamily="18" charset="0"/>
              </a:rPr>
              <a:t>Also forms a new supply of radio active isotopes.</a:t>
            </a:r>
          </a:p>
          <a:p>
            <a:pPr marL="0" indent="0">
              <a:buNone/>
            </a:pPr>
            <a:endParaRPr lang="en-US" sz="2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a:xfrm>
            <a:off x="990600" y="3810000"/>
            <a:ext cx="7010400" cy="2819400"/>
          </a:xfrm>
          <a:prstGeom prst="rect">
            <a:avLst/>
          </a:prstGeom>
        </p:spPr>
      </p:pic>
    </p:spTree>
    <p:extLst>
      <p:ext uri="{BB962C8B-B14F-4D97-AF65-F5344CB8AC3E}">
        <p14:creationId xmlns:p14="http://schemas.microsoft.com/office/powerpoint/2010/main" val="14400474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Nuclear Breeder Reactors</a:t>
            </a:r>
            <a:endParaRPr lang="en-US" b="1"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17166846"/>
              </p:ext>
            </p:extLst>
          </p:nvPr>
        </p:nvGraphicFramePr>
        <p:xfrm>
          <a:off x="457200" y="1600200"/>
          <a:ext cx="8229600" cy="1020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609600" y="2971800"/>
            <a:ext cx="8001000"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A fast moving neutron hits U-238 nucleus, a series of reaction takes place with two intermediate atoms. </a:t>
            </a:r>
            <a:r>
              <a:rPr lang="en-US" sz="2400" dirty="0" err="1" smtClean="0">
                <a:latin typeface="Times New Roman" panose="02020603050405020304" pitchFamily="18" charset="0"/>
                <a:cs typeface="Times New Roman" panose="02020603050405020304" pitchFamily="18" charset="0"/>
              </a:rPr>
              <a:t>i.e</a:t>
            </a:r>
            <a:r>
              <a:rPr lang="en-US" sz="2400" dirty="0" smtClean="0">
                <a:latin typeface="Times New Roman" panose="02020603050405020304" pitchFamily="18" charset="0"/>
                <a:cs typeface="Times New Roman" panose="02020603050405020304" pitchFamily="18" charset="0"/>
              </a:rPr>
              <a:t> U-239 and Np-239</a:t>
            </a:r>
          </a:p>
          <a:p>
            <a:pPr marL="285750" indent="-28575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There is a release of beta particle from their nuclei.</a:t>
            </a:r>
          </a:p>
          <a:p>
            <a:pPr marL="285750" indent="-28575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While the Pu-239 is fissionable and can serve as nuclear fuel </a:t>
            </a:r>
          </a:p>
          <a:p>
            <a:pPr marL="285750" indent="-285750">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Water is not used as a moderator because it slows down the neutrons and Pu-239 does not formed</a:t>
            </a:r>
          </a:p>
        </p:txBody>
      </p:sp>
    </p:spTree>
    <p:extLst>
      <p:ext uri="{BB962C8B-B14F-4D97-AF65-F5344CB8AC3E}">
        <p14:creationId xmlns:p14="http://schemas.microsoft.com/office/powerpoint/2010/main" val="21318033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b="1" dirty="0">
                <a:latin typeface="Times New Roman" panose="02020603050405020304" pitchFamily="18" charset="0"/>
                <a:cs typeface="Times New Roman" panose="02020603050405020304" pitchFamily="18" charset="0"/>
              </a:rPr>
              <a:t>Process Of Nuclear Power Reactors</a:t>
            </a:r>
            <a:endParaRPr lang="en-US" dirty="0"/>
          </a:p>
        </p:txBody>
      </p:sp>
      <p:sp>
        <p:nvSpPr>
          <p:cNvPr id="3" name="Content Placeholder 2"/>
          <p:cNvSpPr>
            <a:spLocks noGrp="1"/>
          </p:cNvSpPr>
          <p:nvPr>
            <p:ph idx="1"/>
          </p:nvPr>
        </p:nvSpPr>
        <p:spPr/>
        <p:txBody>
          <a:bodyPr>
            <a:normAutofit fontScale="92500" lnSpcReduction="10000"/>
          </a:bodyPr>
          <a:lstStyle/>
          <a:p>
            <a:r>
              <a:rPr lang="en-US" sz="2400" dirty="0" smtClean="0">
                <a:latin typeface="Times New Roman" panose="02020603050405020304" pitchFamily="18" charset="0"/>
                <a:cs typeface="Times New Roman" panose="02020603050405020304" pitchFamily="18" charset="0"/>
              </a:rPr>
              <a:t>The important problem in the case emission of radioactive particles from a radioactive source and its ability to penetrate and damage tissues of human , animals and plant.</a:t>
            </a:r>
          </a:p>
          <a:p>
            <a:r>
              <a:rPr lang="en-US" sz="2400" dirty="0" smtClean="0">
                <a:latin typeface="Times New Roman" panose="02020603050405020304" pitchFamily="18" charset="0"/>
                <a:cs typeface="Times New Roman" panose="02020603050405020304" pitchFamily="18" charset="0"/>
              </a:rPr>
              <a:t>This property derived from spontaneous disintegration of nucleus of atom of heavy metals such as uranium , plutonium , radium , actinium and thorium etc.</a:t>
            </a:r>
          </a:p>
          <a:p>
            <a:r>
              <a:rPr lang="en-US" sz="2400" dirty="0" smtClean="0">
                <a:latin typeface="Times New Roman" panose="02020603050405020304" pitchFamily="18" charset="0"/>
                <a:cs typeface="Times New Roman" panose="02020603050405020304" pitchFamily="18" charset="0"/>
              </a:rPr>
              <a:t>Radio activity is measured in term of Becquerel</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A nuclear energy producing reactor is an assembly of equipment in which a nuclear reactions is sustained provides large quantity of heat.</a:t>
            </a:r>
          </a:p>
          <a:p>
            <a:r>
              <a:rPr lang="en-US" sz="2400" dirty="0">
                <a:latin typeface="Times New Roman" panose="02020603050405020304" pitchFamily="18" charset="0"/>
                <a:cs typeface="Times New Roman" panose="02020603050405020304" pitchFamily="18" charset="0"/>
              </a:rPr>
              <a:t>With coal and oil heat comes from burning of fuel while in nuclear power its comes from splitting atoms of heavy radioactive metals like uranium</a:t>
            </a: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093868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Types Of Nuclear Power Plants</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0" indent="0">
              <a:buNone/>
            </a:pPr>
            <a:r>
              <a:rPr lang="en-US" sz="2400" dirty="0" smtClean="0">
                <a:latin typeface="Times New Roman" panose="02020603050405020304" pitchFamily="18" charset="0"/>
                <a:cs typeface="Times New Roman" panose="02020603050405020304" pitchFamily="18" charset="0"/>
              </a:rPr>
              <a:t>There  are three main types of nuclear power point </a:t>
            </a:r>
          </a:p>
          <a:p>
            <a:r>
              <a:rPr lang="en-US" sz="2400" dirty="0" smtClean="0">
                <a:latin typeface="Times New Roman" panose="02020603050405020304" pitchFamily="18" charset="0"/>
                <a:cs typeface="Times New Roman" panose="02020603050405020304" pitchFamily="18" charset="0"/>
              </a:rPr>
              <a:t>Light water reactor</a:t>
            </a:r>
          </a:p>
          <a:p>
            <a:r>
              <a:rPr lang="en-US" sz="2400" dirty="0" smtClean="0">
                <a:latin typeface="Times New Roman" panose="02020603050405020304" pitchFamily="18" charset="0"/>
                <a:cs typeface="Times New Roman" panose="02020603050405020304" pitchFamily="18" charset="0"/>
              </a:rPr>
              <a:t>Boil water reactor</a:t>
            </a:r>
          </a:p>
          <a:p>
            <a:r>
              <a:rPr lang="en-US" sz="2400" dirty="0" smtClean="0">
                <a:latin typeface="Times New Roman" panose="02020603050405020304" pitchFamily="18" charset="0"/>
                <a:cs typeface="Times New Roman" panose="02020603050405020304" pitchFamily="18" charset="0"/>
              </a:rPr>
              <a:t>Power water </a:t>
            </a:r>
            <a:r>
              <a:rPr lang="en-US" sz="2400" dirty="0" smtClean="0">
                <a:latin typeface="Times New Roman" panose="02020603050405020304" pitchFamily="18" charset="0"/>
                <a:cs typeface="Times New Roman" panose="02020603050405020304" pitchFamily="18" charset="0"/>
              </a:rPr>
              <a:t>reactor</a:t>
            </a:r>
          </a:p>
          <a:p>
            <a:endParaRPr lang="en-US" sz="2400" dirty="0" smtClean="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70968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Merits Of NPPS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NPPS are friendly for environment </a:t>
            </a:r>
          </a:p>
          <a:p>
            <a:r>
              <a:rPr lang="en-US" sz="2400" dirty="0" smtClean="0">
                <a:latin typeface="Times New Roman" panose="02020603050405020304" pitchFamily="18" charset="0"/>
                <a:cs typeface="Times New Roman" panose="02020603050405020304" pitchFamily="18" charset="0"/>
              </a:rPr>
              <a:t>Because they don't generate greenhouse gasses </a:t>
            </a:r>
          </a:p>
          <a:p>
            <a:r>
              <a:rPr lang="en-US" sz="2400" dirty="0" smtClean="0">
                <a:latin typeface="Times New Roman" panose="02020603050405020304" pitchFamily="18" charset="0"/>
                <a:cs typeface="Times New Roman" panose="02020603050405020304" pitchFamily="18" charset="0"/>
              </a:rPr>
              <a:t>And their waste is very low in volume which can be easily disposed</a:t>
            </a:r>
            <a:r>
              <a:rPr lang="en-US" sz="2400" dirty="0" smtClean="0">
                <a:latin typeface="Times New Roman" panose="02020603050405020304" pitchFamily="18" charset="0"/>
                <a:cs typeface="Times New Roman" panose="02020603050405020304" pitchFamily="18" charset="0"/>
              </a:rPr>
              <a:t>.</a:t>
            </a:r>
          </a:p>
          <a:p>
            <a:endParaRPr lang="en-US" sz="2400" dirty="0" smtClean="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71082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Nuclear Accidents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Although there have been some accidents at nuclear power plants since their introduction.</a:t>
            </a:r>
          </a:p>
          <a:p>
            <a:r>
              <a:rPr lang="en-US" sz="2400" dirty="0" smtClean="0">
                <a:latin typeface="Times New Roman" panose="02020603050405020304" pitchFamily="18" charset="0"/>
                <a:cs typeface="Times New Roman" panose="02020603050405020304" pitchFamily="18" charset="0"/>
              </a:rPr>
              <a:t> Three mile island accident in 1979.</a:t>
            </a:r>
          </a:p>
          <a:p>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Chernobyl accident in 1986.</a:t>
            </a:r>
          </a:p>
          <a:p>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the effect include skin diseases ,deformed births and disturbed reproductive systems. In addition to human injuries many animals also died</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9492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Harmful Effects Of Nuclear Energy:</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solidFill>
                  <a:schemeClr val="tx1"/>
                </a:solidFill>
                <a:latin typeface="Times New Roman" panose="02020603050405020304" pitchFamily="18" charset="0"/>
                <a:cs typeface="Times New Roman" panose="02020603050405020304" pitchFamily="18" charset="0"/>
              </a:rPr>
              <a:t>Nuclear energy also has tremendous potential to do harm to human being directly or indirectly.</a:t>
            </a:r>
          </a:p>
          <a:p>
            <a:r>
              <a:rPr lang="en-US" sz="2400" dirty="0" smtClean="0">
                <a:solidFill>
                  <a:schemeClr val="tx1"/>
                </a:solidFill>
                <a:latin typeface="Times New Roman" panose="02020603050405020304" pitchFamily="18" charset="0"/>
                <a:cs typeface="Times New Roman" panose="02020603050405020304" pitchFamily="18" charset="0"/>
              </a:rPr>
              <a:t>For instance:</a:t>
            </a:r>
          </a:p>
          <a:p>
            <a:r>
              <a:rPr lang="en-US" sz="2400" dirty="0" smtClean="0">
                <a:solidFill>
                  <a:schemeClr val="tx1"/>
                </a:solidFill>
                <a:latin typeface="Times New Roman" panose="02020603050405020304" pitchFamily="18" charset="0"/>
                <a:cs typeface="Times New Roman" panose="02020603050405020304" pitchFamily="18" charset="0"/>
              </a:rPr>
              <a:t>Nuclear bombs destroyed two cities i.e. Hiroshima and Nagasaki of Japan during world war 1.</a:t>
            </a:r>
          </a:p>
          <a:p>
            <a:r>
              <a:rPr lang="en-US" sz="2400" dirty="0" smtClean="0">
                <a:solidFill>
                  <a:schemeClr val="tx1"/>
                </a:solidFill>
                <a:latin typeface="Times New Roman" panose="02020603050405020304" pitchFamily="18" charset="0"/>
                <a:cs typeface="Times New Roman" panose="02020603050405020304" pitchFamily="18" charset="0"/>
              </a:rPr>
              <a:t>Disposal of radioactive wastes has emerged a big problem now-a-days in account of increasing use of nuclear energy  for military purposes.</a:t>
            </a:r>
          </a:p>
          <a:p>
            <a:pPr marL="0" indent="0">
              <a:buNone/>
            </a:pPr>
            <a:endParaRPr lang="en-US" sz="2400" b="1" dirty="0" smtClean="0">
              <a:solidFill>
                <a:schemeClr val="tx1"/>
              </a:solidFill>
              <a:latin typeface="Times New Roman" panose="02020603050405020304" pitchFamily="18" charset="0"/>
              <a:cs typeface="Times New Roman" panose="02020603050405020304" pitchFamily="18" charset="0"/>
            </a:endParaRPr>
          </a:p>
          <a:p>
            <a:pPr marL="0" indent="0">
              <a:buNone/>
            </a:pPr>
            <a:endParaRPr lang="en-US" sz="2400" b="1" dirty="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3581400" y="4532559"/>
            <a:ext cx="5562600" cy="2325441"/>
          </a:xfrm>
          <a:prstGeom prst="rect">
            <a:avLst/>
          </a:prstGeom>
        </p:spPr>
      </p:pic>
    </p:spTree>
    <p:extLst>
      <p:ext uri="{BB962C8B-B14F-4D97-AF65-F5344CB8AC3E}">
        <p14:creationId xmlns:p14="http://schemas.microsoft.com/office/powerpoint/2010/main" val="564244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latin typeface="Times New Roman" panose="02020603050405020304" pitchFamily="18" charset="0"/>
                <a:cs typeface="Times New Roman" panose="02020603050405020304" pitchFamily="18" charset="0"/>
              </a:rPr>
              <a:t>Radiation And Their Effect</a:t>
            </a:r>
            <a:endParaRPr lang="en-US" sz="4000" b="1" dirty="0"/>
          </a:p>
        </p:txBody>
      </p:sp>
      <p:sp>
        <p:nvSpPr>
          <p:cNvPr id="3" name="Content Placeholder 2"/>
          <p:cNvSpPr>
            <a:spLocks noGrp="1"/>
          </p:cNvSpPr>
          <p:nvPr>
            <p:ph idx="1"/>
          </p:nvPr>
        </p:nvSpPr>
        <p:spPr/>
        <p:txBody>
          <a:bodyPr/>
          <a:lstStyle/>
          <a:p>
            <a:pPr>
              <a:lnSpc>
                <a:spcPct val="150000"/>
              </a:lnSpc>
              <a:buFont typeface="Wingdings" panose="05000000000000000000" pitchFamily="2" charset="2"/>
              <a:buChar char="Ø"/>
            </a:pPr>
            <a:r>
              <a:rPr lang="en-US" dirty="0" smtClean="0"/>
              <a:t> </a:t>
            </a:r>
            <a:r>
              <a:rPr lang="en-US" sz="2400" dirty="0" smtClean="0">
                <a:latin typeface="Times New Roman" panose="02020603050405020304" pitchFamily="18" charset="0"/>
                <a:cs typeface="Times New Roman" panose="02020603050405020304" pitchFamily="18" charset="0"/>
              </a:rPr>
              <a:t>There are two main groups of radiations as under:</a:t>
            </a:r>
          </a:p>
          <a:p>
            <a:pPr marL="457200" indent="-457200">
              <a:lnSpc>
                <a:spcPct val="150000"/>
              </a:lnSpc>
              <a:buFont typeface="+mj-lt"/>
              <a:buAutoNum type="arabicPeriod"/>
            </a:pPr>
            <a:r>
              <a:rPr lang="en-US" sz="2400" dirty="0" smtClean="0">
                <a:latin typeface="Times New Roman" panose="02020603050405020304" pitchFamily="18" charset="0"/>
                <a:cs typeface="Times New Roman" panose="02020603050405020304" pitchFamily="18" charset="0"/>
              </a:rPr>
              <a:t>Non- ionizing radiation</a:t>
            </a:r>
          </a:p>
          <a:p>
            <a:pPr marL="457200" indent="-457200">
              <a:lnSpc>
                <a:spcPct val="150000"/>
              </a:lnSpc>
              <a:buFont typeface="+mj-lt"/>
              <a:buAutoNum type="arabicPeriod"/>
            </a:pPr>
            <a:r>
              <a:rPr lang="en-US" sz="2400" dirty="0" smtClean="0">
                <a:latin typeface="Times New Roman" panose="02020603050405020304" pitchFamily="18" charset="0"/>
                <a:cs typeface="Times New Roman" panose="02020603050405020304" pitchFamily="18" charset="0"/>
              </a:rPr>
              <a:t>Ionizing radiation</a:t>
            </a:r>
            <a:endParaRPr lang="en-US" sz="2400" dirty="0">
              <a:latin typeface="Times New Roman" panose="02020603050405020304" pitchFamily="18" charset="0"/>
              <a:cs typeface="Times New Roman" panose="02020603050405020304" pitchFamily="18" charset="0"/>
            </a:endParaRPr>
          </a:p>
        </p:txBody>
      </p:sp>
      <p:pic>
        <p:nvPicPr>
          <p:cNvPr id="2050" name="Picture 2" descr="Related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2316" y="3593206"/>
            <a:ext cx="2248537" cy="2691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5996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latin typeface="Times New Roman" panose="02020603050405020304" pitchFamily="18" charset="0"/>
                <a:cs typeface="Times New Roman" panose="02020603050405020304" pitchFamily="18" charset="0"/>
              </a:rPr>
              <a:t>Non-Ionizing Radiation</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lgn="just">
              <a:lnSpc>
                <a:spcPct val="150000"/>
              </a:lnSpc>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Non ionizing radiation are lethal to micro organisms. </a:t>
            </a:r>
          </a:p>
          <a:p>
            <a:pPr algn="just">
              <a:lnSpc>
                <a:spcPct val="150000"/>
              </a:lnSpc>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They are capable of injuring surface of the tissues of higher animal and plants. </a:t>
            </a:r>
          </a:p>
          <a:p>
            <a:pPr algn="just">
              <a:lnSpc>
                <a:spcPct val="150000"/>
              </a:lnSpc>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They have shorter wave-length and greater energy e.g. UV rays.</a:t>
            </a:r>
            <a:endParaRPr lang="en-US" sz="2400" dirty="0">
              <a:latin typeface="Times New Roman" panose="02020603050405020304" pitchFamily="18" charset="0"/>
              <a:cs typeface="Times New Roman" panose="02020603050405020304" pitchFamily="18" charset="0"/>
            </a:endParaRPr>
          </a:p>
        </p:txBody>
      </p:sp>
      <p:pic>
        <p:nvPicPr>
          <p:cNvPr id="3074" name="Picture 2" descr="Related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3454" y="4172755"/>
            <a:ext cx="2122968" cy="2350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90154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latin typeface="Times New Roman" panose="02020603050405020304" pitchFamily="18" charset="0"/>
                <a:cs typeface="Times New Roman" panose="02020603050405020304" pitchFamily="18" charset="0"/>
              </a:rPr>
              <a:t>Ionization Radiation</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lnSpc>
                <a:spcPct val="150000"/>
              </a:lnSpc>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Ionizing radiation include:</a:t>
            </a:r>
          </a:p>
          <a:p>
            <a:pPr marL="457200" indent="-457200">
              <a:lnSpc>
                <a:spcPct val="150000"/>
              </a:lnSpc>
              <a:buFont typeface="+mj-lt"/>
              <a:buAutoNum type="arabicPeriod"/>
            </a:pPr>
            <a:r>
              <a:rPr lang="en-US" sz="2400" dirty="0" smtClean="0">
                <a:latin typeface="Times New Roman" panose="02020603050405020304" pitchFamily="18" charset="0"/>
                <a:cs typeface="Times New Roman" panose="02020603050405020304" pitchFamily="18" charset="0"/>
              </a:rPr>
              <a:t>Alpha</a:t>
            </a:r>
          </a:p>
          <a:p>
            <a:pPr marL="457200" indent="-457200">
              <a:lnSpc>
                <a:spcPct val="150000"/>
              </a:lnSpc>
              <a:buFont typeface="+mj-lt"/>
              <a:buAutoNum type="arabicPeriod"/>
            </a:pPr>
            <a:r>
              <a:rPr lang="en-US" sz="2400" dirty="0" smtClean="0">
                <a:latin typeface="Times New Roman" panose="02020603050405020304" pitchFamily="18" charset="0"/>
                <a:cs typeface="Times New Roman" panose="02020603050405020304" pitchFamily="18" charset="0"/>
              </a:rPr>
              <a:t>Beta </a:t>
            </a:r>
          </a:p>
          <a:p>
            <a:pPr marL="457200" indent="-457200">
              <a:lnSpc>
                <a:spcPct val="150000"/>
              </a:lnSpc>
              <a:buFont typeface="+mj-lt"/>
              <a:buAutoNum type="arabicPeriod"/>
            </a:pPr>
            <a:r>
              <a:rPr lang="en-US" sz="2400" dirty="0" smtClean="0">
                <a:latin typeface="Times New Roman" panose="02020603050405020304" pitchFamily="18" charset="0"/>
                <a:cs typeface="Times New Roman" panose="02020603050405020304" pitchFamily="18" charset="0"/>
              </a:rPr>
              <a:t>gamma </a:t>
            </a:r>
          </a:p>
          <a:p>
            <a:pPr marL="457200" indent="-457200">
              <a:lnSpc>
                <a:spcPct val="150000"/>
              </a:lnSpc>
              <a:buFont typeface="+mj-lt"/>
              <a:buAutoNum type="arabicPeriod"/>
            </a:pPr>
            <a:r>
              <a:rPr lang="en-US" sz="2400" dirty="0" smtClean="0">
                <a:latin typeface="Times New Roman" panose="02020603050405020304" pitchFamily="18" charset="0"/>
                <a:cs typeface="Times New Roman" panose="02020603050405020304" pitchFamily="18" charset="0"/>
              </a:rPr>
              <a:t> x-rays. </a:t>
            </a:r>
          </a:p>
          <a:p>
            <a:pPr>
              <a:lnSpc>
                <a:spcPct val="150000"/>
              </a:lnSpc>
            </a:pPr>
            <a:endParaRPr lang="en-US" dirty="0"/>
          </a:p>
        </p:txBody>
      </p:sp>
      <p:pic>
        <p:nvPicPr>
          <p:cNvPr id="4098" name="Picture 2" descr="Related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6064" y="3528812"/>
            <a:ext cx="2161605" cy="2575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3575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Effects</a:t>
            </a:r>
            <a:endParaRPr lang="en-US" sz="4000" b="1" dirty="0"/>
          </a:p>
        </p:txBody>
      </p:sp>
      <p:sp>
        <p:nvSpPr>
          <p:cNvPr id="3" name="Content Placeholder 2"/>
          <p:cNvSpPr>
            <a:spLocks noGrp="1"/>
          </p:cNvSpPr>
          <p:nvPr>
            <p:ph idx="1"/>
          </p:nvPr>
        </p:nvSpPr>
        <p:spPr>
          <a:xfrm>
            <a:off x="76200" y="1295400"/>
            <a:ext cx="9067800" cy="4830763"/>
          </a:xfrm>
        </p:spPr>
        <p:txBody>
          <a:bodyPr>
            <a:normAutofit fontScale="70000" lnSpcReduction="20000"/>
          </a:bodyPr>
          <a:lstStyle/>
          <a:p>
            <a:pPr marL="0" indent="0">
              <a:lnSpc>
                <a:spcPct val="150000"/>
              </a:lnSpc>
              <a:buNone/>
            </a:pPr>
            <a:r>
              <a:rPr lang="en-US" sz="3400" dirty="0">
                <a:latin typeface="Times New Roman" panose="02020603050405020304" pitchFamily="18" charset="0"/>
                <a:cs typeface="Times New Roman" panose="02020603050405020304" pitchFamily="18" charset="0"/>
              </a:rPr>
              <a:t>They possess the following effects:</a:t>
            </a:r>
          </a:p>
          <a:p>
            <a:pPr>
              <a:lnSpc>
                <a:spcPct val="150000"/>
              </a:lnSpc>
            </a:pPr>
            <a:r>
              <a:rPr lang="en-US" sz="3400" dirty="0" smtClean="0">
                <a:latin typeface="Times New Roman" panose="02020603050405020304" pitchFamily="18" charset="0"/>
                <a:cs typeface="Times New Roman" panose="02020603050405020304" pitchFamily="18" charset="0"/>
              </a:rPr>
              <a:t>They break chromosomes</a:t>
            </a:r>
          </a:p>
          <a:p>
            <a:pPr>
              <a:lnSpc>
                <a:spcPct val="150000"/>
              </a:lnSpc>
            </a:pPr>
            <a:r>
              <a:rPr lang="en-US" sz="3400" dirty="0" smtClean="0">
                <a:latin typeface="Times New Roman" panose="02020603050405020304" pitchFamily="18" charset="0"/>
                <a:cs typeface="Times New Roman" panose="02020603050405020304" pitchFamily="18" charset="0"/>
              </a:rPr>
              <a:t>They induce mutation</a:t>
            </a:r>
          </a:p>
          <a:p>
            <a:pPr>
              <a:lnSpc>
                <a:spcPct val="150000"/>
              </a:lnSpc>
            </a:pPr>
            <a:r>
              <a:rPr lang="en-US" sz="3400" dirty="0" smtClean="0">
                <a:latin typeface="Times New Roman" panose="02020603050405020304" pitchFamily="18" charset="0"/>
                <a:cs typeface="Times New Roman" panose="02020603050405020304" pitchFamily="18" charset="0"/>
              </a:rPr>
              <a:t>Embryo's are more sensitive to ionizing radiation</a:t>
            </a:r>
          </a:p>
          <a:p>
            <a:pPr>
              <a:lnSpc>
                <a:spcPct val="150000"/>
              </a:lnSpc>
            </a:pPr>
            <a:r>
              <a:rPr lang="en-US" sz="3400" dirty="0" smtClean="0">
                <a:latin typeface="Times New Roman" panose="02020603050405020304" pitchFamily="18" charset="0"/>
                <a:cs typeface="Times New Roman" panose="02020603050405020304" pitchFamily="18" charset="0"/>
              </a:rPr>
              <a:t>Ionizing radiation effects the digestive tract resulting nausea, vomiting</a:t>
            </a:r>
          </a:p>
          <a:p>
            <a:pPr>
              <a:lnSpc>
                <a:spcPct val="150000"/>
              </a:lnSpc>
            </a:pPr>
            <a:r>
              <a:rPr lang="en-US" sz="3400" dirty="0" smtClean="0">
                <a:latin typeface="Times New Roman" panose="02020603050405020304" pitchFamily="18" charset="0"/>
                <a:cs typeface="Times New Roman" panose="02020603050405020304" pitchFamily="18" charset="0"/>
              </a:rPr>
              <a:t>Ionizing radiation can cause breast cancer leukemia</a:t>
            </a:r>
          </a:p>
          <a:p>
            <a:pPr>
              <a:lnSpc>
                <a:spcPct val="150000"/>
              </a:lnSpc>
            </a:pPr>
            <a:r>
              <a:rPr lang="en-US" sz="3400" dirty="0" smtClean="0">
                <a:latin typeface="Times New Roman" panose="02020603050405020304" pitchFamily="18" charset="0"/>
                <a:cs typeface="Times New Roman" panose="02020603050405020304" pitchFamily="18" charset="0"/>
              </a:rPr>
              <a:t>Nuclear accidents are frightens and cause immediate death due to involvement of large amount of energy</a:t>
            </a:r>
          </a:p>
          <a:p>
            <a:pPr>
              <a:lnSpc>
                <a:spcPct val="150000"/>
              </a:lnSpc>
            </a:pPr>
            <a:endParaRPr lang="en-US" sz="3400" dirty="0" smtClean="0">
              <a:latin typeface="Times New Roman" panose="02020603050405020304" pitchFamily="18" charset="0"/>
              <a:cs typeface="Times New Roman" panose="02020603050405020304" pitchFamily="18" charset="0"/>
            </a:endParaRPr>
          </a:p>
          <a:p>
            <a:pPr>
              <a:lnSpc>
                <a:spcPct val="150000"/>
              </a:lnSpc>
            </a:pPr>
            <a:endParaRPr lang="en-US" dirty="0" smtClean="0">
              <a:latin typeface="Times New Roman" panose="02020603050405020304" pitchFamily="18" charset="0"/>
              <a:cs typeface="Times New Roman" panose="02020603050405020304" pitchFamily="18" charset="0"/>
            </a:endParaRPr>
          </a:p>
          <a:p>
            <a:pPr>
              <a:lnSpc>
                <a:spcPct val="150000"/>
              </a:lnSpc>
            </a:pPr>
            <a:endParaRPr lang="en-US" dirty="0" smtClean="0">
              <a:latin typeface="Times New Roman" panose="02020603050405020304" pitchFamily="18" charset="0"/>
              <a:cs typeface="Times New Roman" panose="02020603050405020304" pitchFamily="18" charset="0"/>
            </a:endParaRPr>
          </a:p>
          <a:p>
            <a:pPr>
              <a:lnSpc>
                <a:spcPct val="150000"/>
              </a:lnSpc>
            </a:pPr>
            <a:endParaRPr lang="en-US" dirty="0" smtClean="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6517805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Nuclear Power Plant In Pakistan</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0" indent="0">
              <a:lnSpc>
                <a:spcPct val="150000"/>
              </a:lnSpc>
              <a:buNone/>
            </a:pPr>
            <a:r>
              <a:rPr lang="en-US" sz="2400" dirty="0" smtClean="0">
                <a:latin typeface="Times New Roman" panose="02020603050405020304" pitchFamily="18" charset="0"/>
                <a:cs typeface="Times New Roman" panose="02020603050405020304" pitchFamily="18" charset="0"/>
              </a:rPr>
              <a:t>Pakistan has two nuclear plants under:</a:t>
            </a:r>
          </a:p>
          <a:p>
            <a:pPr>
              <a:lnSpc>
                <a:spcPct val="150000"/>
              </a:lnSpc>
            </a:pPr>
            <a:r>
              <a:rPr lang="en-US" sz="2400" dirty="0" smtClean="0">
                <a:latin typeface="Times New Roman" panose="02020603050405020304" pitchFamily="18" charset="0"/>
                <a:cs typeface="Times New Roman" panose="02020603050405020304" pitchFamily="18" charset="0"/>
              </a:rPr>
              <a:t>Karachi nuclear power plant</a:t>
            </a:r>
          </a:p>
          <a:p>
            <a:pPr>
              <a:lnSpc>
                <a:spcPct val="150000"/>
              </a:lnSpc>
            </a:pPr>
            <a:r>
              <a:rPr lang="en-US" sz="2400" dirty="0" smtClean="0">
                <a:latin typeface="Times New Roman" panose="02020603050405020304" pitchFamily="18" charset="0"/>
                <a:cs typeface="Times New Roman" panose="02020603050405020304" pitchFamily="18" charset="0"/>
              </a:rPr>
              <a:t>Chashma nuclear power plant</a:t>
            </a:r>
          </a:p>
          <a:p>
            <a:pPr marL="0" indent="0">
              <a:lnSpc>
                <a:spcPct val="150000"/>
              </a:lnSpc>
              <a:buNone/>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20095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Karachi Nuclear Power Plant</a:t>
            </a:r>
            <a:endParaRPr lang="en-US" b="1" dirty="0"/>
          </a:p>
        </p:txBody>
      </p:sp>
      <p:sp>
        <p:nvSpPr>
          <p:cNvPr id="3" name="Content Placeholder 2"/>
          <p:cNvSpPr>
            <a:spLocks noGrp="1"/>
          </p:cNvSpPr>
          <p:nvPr>
            <p:ph idx="1"/>
          </p:nvPr>
        </p:nvSpPr>
        <p:spPr/>
        <p:txBody>
          <a:bodyPr>
            <a:noAutofit/>
          </a:bodyPr>
          <a:lstStyle/>
          <a:p>
            <a:pPr fontAlgn="base"/>
            <a:r>
              <a:rPr lang="en-US" sz="2400" dirty="0">
                <a:latin typeface="Times New Roman" panose="02020603050405020304" pitchFamily="18" charset="0"/>
                <a:cs typeface="Times New Roman" panose="02020603050405020304" pitchFamily="18" charset="0"/>
              </a:rPr>
              <a:t>KANUPP is Pakistan's first nuclear power plant, </a:t>
            </a:r>
            <a:r>
              <a:rPr lang="en-US" sz="2400" dirty="0" smtClean="0">
                <a:latin typeface="Times New Roman" panose="02020603050405020304" pitchFamily="18" charset="0"/>
                <a:cs typeface="Times New Roman" panose="02020603050405020304" pitchFamily="18" charset="0"/>
              </a:rPr>
              <a:t>inaugurated </a:t>
            </a:r>
            <a:r>
              <a:rPr lang="en-US" sz="2400" dirty="0">
                <a:latin typeface="Times New Roman" panose="02020603050405020304" pitchFamily="18" charset="0"/>
                <a:cs typeface="Times New Roman" panose="02020603050405020304" pitchFamily="18" charset="0"/>
              </a:rPr>
              <a:t>on November 28, 1972, with a total gross capacity of 137 </a:t>
            </a:r>
            <a:r>
              <a:rPr lang="en-US" sz="2400" dirty="0" smtClean="0">
                <a:latin typeface="Times New Roman" panose="02020603050405020304" pitchFamily="18" charset="0"/>
                <a:cs typeface="Times New Roman" panose="02020603050405020304" pitchFamily="18" charset="0"/>
              </a:rPr>
              <a:t>MW.</a:t>
            </a:r>
          </a:p>
          <a:p>
            <a:pPr fontAlgn="base"/>
            <a:r>
              <a:rPr lang="en-US" sz="2400" dirty="0" smtClean="0">
                <a:latin typeface="Times New Roman" panose="02020603050405020304" pitchFamily="18" charset="0"/>
                <a:cs typeface="Times New Roman" panose="02020603050405020304" pitchFamily="18" charset="0"/>
              </a:rPr>
              <a:t>The</a:t>
            </a:r>
            <a:r>
              <a:rPr lang="en-US" sz="2400" dirty="0">
                <a:latin typeface="Times New Roman" panose="02020603050405020304" pitchFamily="18" charset="0"/>
                <a:cs typeface="Times New Roman" panose="02020603050405020304" pitchFamily="18" charset="0"/>
              </a:rPr>
              <a:t> International Atomic Energy </a:t>
            </a:r>
            <a:r>
              <a:rPr lang="en-US" sz="2400" dirty="0" smtClean="0">
                <a:latin typeface="Times New Roman" panose="02020603050405020304" pitchFamily="18" charset="0"/>
                <a:cs typeface="Times New Roman" panose="02020603050405020304" pitchFamily="18" charset="0"/>
              </a:rPr>
              <a:t>Agency safeguards </a:t>
            </a:r>
            <a:r>
              <a:rPr lang="en-US" sz="2400" dirty="0">
                <a:latin typeface="Times New Roman" panose="02020603050405020304" pitchFamily="18" charset="0"/>
                <a:cs typeface="Times New Roman" panose="02020603050405020304" pitchFamily="18" charset="0"/>
              </a:rPr>
              <a:t>and inspects the complex</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The </a:t>
            </a:r>
            <a:r>
              <a:rPr lang="en-US" sz="2400" dirty="0">
                <a:latin typeface="Times New Roman" panose="02020603050405020304" pitchFamily="18" charset="0"/>
                <a:cs typeface="Times New Roman" panose="02020603050405020304" pitchFamily="18" charset="0"/>
              </a:rPr>
              <a:t>plant is under construction by the Pakistan Atomic Energy Commission (PAEC) and is financed by the IAEA, the China Guangdong Nuclear Power Group, the China National Nuclear Corporation, and the China Atomic Energy </a:t>
            </a:r>
            <a:r>
              <a:rPr lang="en-US" sz="2400" dirty="0" smtClean="0">
                <a:latin typeface="Times New Roman" panose="02020603050405020304" pitchFamily="18" charset="0"/>
                <a:cs typeface="Times New Roman" panose="02020603050405020304" pitchFamily="18" charset="0"/>
              </a:rPr>
              <a:t>Authority.</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The </a:t>
            </a:r>
            <a:r>
              <a:rPr lang="en-US" sz="2400" dirty="0">
                <a:latin typeface="Times New Roman" panose="02020603050405020304" pitchFamily="18" charset="0"/>
                <a:cs typeface="Times New Roman" panose="02020603050405020304" pitchFamily="18" charset="0"/>
              </a:rPr>
              <a:t>Karachi Nuclear Power Plant (</a:t>
            </a:r>
            <a:r>
              <a:rPr lang="en-US" sz="2400" i="1" dirty="0">
                <a:latin typeface="Times New Roman" panose="02020603050405020304" pitchFamily="18" charset="0"/>
                <a:cs typeface="Times New Roman" panose="02020603050405020304" pitchFamily="18" charset="0"/>
              </a:rPr>
              <a:t>KANUPP</a:t>
            </a:r>
            <a:r>
              <a:rPr lang="en-US" sz="2400" dirty="0">
                <a:latin typeface="Times New Roman" panose="02020603050405020304" pitchFamily="18" charset="0"/>
                <a:cs typeface="Times New Roman" panose="02020603050405020304" pitchFamily="18" charset="0"/>
              </a:rPr>
              <a:t>) has a heavy water moderated and cooled natural uranium-fueled, horizontal pressure tube </a:t>
            </a:r>
            <a:r>
              <a:rPr lang="en-US" sz="2400" dirty="0"/>
              <a:t>reactor.</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2807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150000"/>
              </a:lnSpc>
            </a:pPr>
            <a:r>
              <a:rPr lang="en-US" b="1" dirty="0" smtClean="0">
                <a:latin typeface="Times New Roman" panose="02020603050405020304" pitchFamily="18" charset="0"/>
                <a:cs typeface="Times New Roman" panose="02020603050405020304" pitchFamily="18" charset="0"/>
              </a:rPr>
              <a:t>Chashma Nuclear Power Plant</a:t>
            </a:r>
            <a:endParaRPr lang="en-US" b="1" dirty="0"/>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The Chashma nuclear power plant or Chashma nuclear power complex, near Chashma colony and kundian town, mianwali district, Punjab, Pakistan, is a commercial nuclear power plant consisting of four operating units and one planned unit.</a:t>
            </a:r>
          </a:p>
          <a:p>
            <a:r>
              <a:rPr lang="en-US" sz="2400" dirty="0" smtClean="0">
                <a:latin typeface="Times New Roman" panose="02020603050405020304" pitchFamily="18" charset="0"/>
                <a:cs typeface="Times New Roman" panose="02020603050405020304" pitchFamily="18" charset="0"/>
              </a:rPr>
              <a:t> Chashma nuclear power plant reactors and other facilities are being built and operated by the Pakistan atomic energy commission (PAEC) with Chinese support under the approval and guidelines of international atomic energy agency.</a:t>
            </a:r>
          </a:p>
          <a:p>
            <a:pPr marL="0" indent="0">
              <a:buNone/>
            </a:pPr>
            <a:endParaRPr lang="en-U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2277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Nuclear Industry </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en-US" sz="2400" dirty="0" smtClean="0">
                <a:solidFill>
                  <a:schemeClr val="tx1"/>
                </a:solidFill>
                <a:latin typeface="Times New Roman" panose="02020603050405020304" pitchFamily="18" charset="0"/>
                <a:cs typeface="Times New Roman" panose="02020603050405020304" pitchFamily="18" charset="0"/>
              </a:rPr>
              <a:t>Nuclear industry is producing considerable amount of waste.</a:t>
            </a:r>
          </a:p>
          <a:p>
            <a:r>
              <a:rPr lang="en-US" sz="2400" dirty="0" smtClean="0">
                <a:solidFill>
                  <a:schemeClr val="tx1"/>
                </a:solidFill>
                <a:latin typeface="Times New Roman" panose="02020603050405020304" pitchFamily="18" charset="0"/>
                <a:cs typeface="Times New Roman" panose="02020603050405020304" pitchFamily="18" charset="0"/>
              </a:rPr>
              <a:t>This quantity is increasing steadily with the passage of time .</a:t>
            </a:r>
          </a:p>
          <a:p>
            <a:r>
              <a:rPr lang="en-US" sz="2400" dirty="0" smtClean="0">
                <a:solidFill>
                  <a:schemeClr val="tx1"/>
                </a:solidFill>
                <a:latin typeface="Times New Roman" panose="02020603050405020304" pitchFamily="18" charset="0"/>
                <a:cs typeface="Times New Roman" panose="02020603050405020304" pitchFamily="18" charset="0"/>
              </a:rPr>
              <a:t>Some waste material are highly dangerous because of its radioactivity</a:t>
            </a:r>
          </a:p>
          <a:p>
            <a:r>
              <a:rPr lang="en-US" sz="2400" dirty="0" smtClean="0">
                <a:solidFill>
                  <a:schemeClr val="tx1"/>
                </a:solidFill>
                <a:latin typeface="Times New Roman" panose="02020603050405020304" pitchFamily="18" charset="0"/>
                <a:cs typeface="Times New Roman" panose="02020603050405020304" pitchFamily="18" charset="0"/>
              </a:rPr>
              <a:t>However nuclear industry is relatively young one it is producing smaller quantity of nuclear waste as compared with other types of industrial waste.</a:t>
            </a:r>
          </a:p>
          <a:p>
            <a:r>
              <a:rPr lang="en-US" sz="2400" dirty="0" smtClean="0">
                <a:solidFill>
                  <a:schemeClr val="tx1"/>
                </a:solidFill>
                <a:latin typeface="Times New Roman" panose="02020603050405020304" pitchFamily="18" charset="0"/>
                <a:cs typeface="Times New Roman" panose="02020603050405020304" pitchFamily="18" charset="0"/>
              </a:rPr>
              <a:t>The quantity of waste is also varies with every stage of nuclear fuel cycle ranging from mining, initial processing of uranium from the fuel after removal from the reactor.</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919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Rules For Nuclear Industry </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solidFill>
                  <a:schemeClr val="tx1"/>
                </a:solidFill>
                <a:latin typeface="Times New Roman" panose="02020603050405020304" pitchFamily="18" charset="0"/>
                <a:cs typeface="Times New Roman" panose="02020603050405020304" pitchFamily="18" charset="0"/>
              </a:rPr>
              <a:t>Nuclear industry has been governed by strict national and international rules and regulation at all the stages . such as</a:t>
            </a:r>
          </a:p>
          <a:p>
            <a:r>
              <a:rPr lang="en-US" sz="2400" dirty="0" smtClean="0">
                <a:solidFill>
                  <a:schemeClr val="tx1"/>
                </a:solidFill>
                <a:latin typeface="Times New Roman" panose="02020603050405020304" pitchFamily="18" charset="0"/>
                <a:cs typeface="Times New Roman" panose="02020603050405020304" pitchFamily="18" charset="0"/>
              </a:rPr>
              <a:t>Selection of safer sites for construction of nuclear power plant,</a:t>
            </a:r>
          </a:p>
          <a:p>
            <a:r>
              <a:rPr lang="en-US" sz="2400" dirty="0" smtClean="0">
                <a:solidFill>
                  <a:schemeClr val="tx1"/>
                </a:solidFill>
                <a:latin typeface="Times New Roman" panose="02020603050405020304" pitchFamily="18" charset="0"/>
                <a:cs typeface="Times New Roman" panose="02020603050405020304" pitchFamily="18" charset="0"/>
              </a:rPr>
              <a:t>Installation operation,</a:t>
            </a:r>
          </a:p>
          <a:p>
            <a:r>
              <a:rPr lang="en-US" sz="2400" dirty="0" smtClean="0">
                <a:solidFill>
                  <a:schemeClr val="tx1"/>
                </a:solidFill>
                <a:latin typeface="Times New Roman" panose="02020603050405020304" pitchFamily="18" charset="0"/>
                <a:cs typeface="Times New Roman" panose="02020603050405020304" pitchFamily="18" charset="0"/>
              </a:rPr>
              <a:t>Handling,</a:t>
            </a:r>
          </a:p>
          <a:p>
            <a:r>
              <a:rPr lang="en-US" sz="2400" dirty="0" smtClean="0">
                <a:solidFill>
                  <a:schemeClr val="tx1"/>
                </a:solidFill>
                <a:latin typeface="Times New Roman" panose="02020603050405020304" pitchFamily="18" charset="0"/>
                <a:cs typeface="Times New Roman" panose="02020603050405020304" pitchFamily="18" charset="0"/>
              </a:rPr>
              <a:t>Storage,</a:t>
            </a:r>
          </a:p>
          <a:p>
            <a:r>
              <a:rPr lang="en-US" sz="2400" dirty="0" smtClean="0">
                <a:solidFill>
                  <a:schemeClr val="tx1"/>
                </a:solidFill>
                <a:latin typeface="Times New Roman" panose="02020603050405020304" pitchFamily="18" charset="0"/>
                <a:cs typeface="Times New Roman" panose="02020603050405020304" pitchFamily="18" charset="0"/>
              </a:rPr>
              <a:t>Disposal of nuclear waste material including radioactive waste.</a:t>
            </a:r>
          </a:p>
          <a:p>
            <a:endParaRPr lang="en-US" sz="3600" dirty="0" smtClean="0"/>
          </a:p>
        </p:txBody>
      </p:sp>
    </p:spTree>
    <p:extLst>
      <p:ext uri="{BB962C8B-B14F-4D97-AF65-F5344CB8AC3E}">
        <p14:creationId xmlns:p14="http://schemas.microsoft.com/office/powerpoint/2010/main" val="130051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chemeClr val="tx1"/>
                </a:solidFill>
                <a:latin typeface="Times New Roman" panose="02020603050405020304" pitchFamily="18" charset="0"/>
                <a:cs typeface="Times New Roman" panose="02020603050405020304" pitchFamily="18" charset="0"/>
              </a:rPr>
              <a:t>Categories Of Nuclear Waste </a:t>
            </a:r>
            <a:endParaRPr lang="en-US" sz="40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25209552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6502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latin typeface="Times New Roman" panose="02020603050405020304" pitchFamily="18" charset="0"/>
                <a:cs typeface="Times New Roman" panose="02020603050405020304" pitchFamily="18" charset="0"/>
              </a:rPr>
              <a:t>Terms/Concepts Used In Nuclear Energy:</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752600"/>
            <a:ext cx="8229600" cy="4525963"/>
          </a:xfrm>
        </p:spPr>
        <p:txBody>
          <a:bodyPr>
            <a:normAutofit/>
          </a:bodyPr>
          <a:lstStyle/>
          <a:p>
            <a:r>
              <a:rPr lang="en-US" sz="2400" b="1" dirty="0" smtClean="0">
                <a:latin typeface="Times New Roman" panose="02020603050405020304" pitchFamily="18" charset="0"/>
                <a:cs typeface="Times New Roman" panose="02020603050405020304" pitchFamily="18" charset="0"/>
              </a:rPr>
              <a:t>Atom:</a:t>
            </a:r>
          </a:p>
          <a:p>
            <a:r>
              <a:rPr lang="en-US" sz="2400" b="1"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“The smallest entity of an element, composed of protons, neutrons and electrons that take part in chemical reaction”</a:t>
            </a:r>
          </a:p>
          <a:p>
            <a:r>
              <a:rPr lang="en-US" sz="2400" dirty="0" smtClean="0">
                <a:latin typeface="Times New Roman" panose="02020603050405020304" pitchFamily="18" charset="0"/>
                <a:cs typeface="Times New Roman" panose="02020603050405020304" pitchFamily="18" charset="0"/>
              </a:rPr>
              <a:t>Atom is a source of  nuclear energy.</a:t>
            </a:r>
          </a:p>
          <a:p>
            <a:r>
              <a:rPr lang="en-US" sz="2400" dirty="0" smtClean="0">
                <a:latin typeface="Times New Roman" panose="02020603050405020304" pitchFamily="18" charset="0"/>
                <a:cs typeface="Times New Roman" panose="02020603050405020304" pitchFamily="18" charset="0"/>
              </a:rPr>
              <a:t>Atoms are composed of  a central region called nucleus. which contains positively charged protons and neutrons having no charge.</a:t>
            </a:r>
          </a:p>
          <a:p>
            <a:endParaRPr lang="en-US" sz="2800" b="1" dirty="0" smtClean="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4114801" y="4191000"/>
            <a:ext cx="4267200" cy="2587046"/>
          </a:xfrm>
          <a:prstGeom prst="rect">
            <a:avLst/>
          </a:prstGeom>
        </p:spPr>
      </p:pic>
    </p:spTree>
    <p:extLst>
      <p:ext uri="{BB962C8B-B14F-4D97-AF65-F5344CB8AC3E}">
        <p14:creationId xmlns:p14="http://schemas.microsoft.com/office/powerpoint/2010/main" val="1330276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Low Level Nuclear Waste </a:t>
            </a:r>
            <a:endParaRPr lang="en-US" sz="4000" b="1"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6793558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1000" y="1303747"/>
            <a:ext cx="2743199" cy="1972853"/>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00401" y="1317603"/>
            <a:ext cx="2819400" cy="1958997"/>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19801" y="1317603"/>
            <a:ext cx="2782523" cy="1958997"/>
          </a:xfrm>
          <a:prstGeom prst="rect">
            <a:avLst/>
          </a:prstGeom>
        </p:spPr>
      </p:pic>
    </p:spTree>
    <p:extLst>
      <p:ext uri="{BB962C8B-B14F-4D97-AF65-F5344CB8AC3E}">
        <p14:creationId xmlns:p14="http://schemas.microsoft.com/office/powerpoint/2010/main" val="242424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latin typeface="Times New Roman" panose="02020603050405020304" pitchFamily="18" charset="0"/>
                <a:cs typeface="Times New Roman" panose="02020603050405020304" pitchFamily="18" charset="0"/>
              </a:rPr>
              <a:t>Handling</a:t>
            </a:r>
            <a:r>
              <a:rPr lang="en-US" dirty="0" smtClean="0"/>
              <a:t> </a:t>
            </a:r>
            <a:endParaRPr lang="en-US" dirty="0"/>
          </a:p>
        </p:txBody>
      </p:sp>
      <p:sp>
        <p:nvSpPr>
          <p:cNvPr id="3" name="Content Placeholder 2"/>
          <p:cNvSpPr>
            <a:spLocks noGrp="1"/>
          </p:cNvSpPr>
          <p:nvPr>
            <p:ph idx="1"/>
          </p:nvPr>
        </p:nvSpPr>
        <p:spPr>
          <a:xfrm>
            <a:off x="0" y="1600200"/>
            <a:ext cx="9144000" cy="4953000"/>
          </a:xfrm>
        </p:spPr>
        <p:txBody>
          <a:bodyPr>
            <a:noAutofit/>
          </a:bodyPr>
          <a:lstStyle/>
          <a:p>
            <a:r>
              <a:rPr lang="en-US" sz="2400" dirty="0" smtClean="0">
                <a:solidFill>
                  <a:schemeClr val="tx1"/>
                </a:solidFill>
                <a:latin typeface="Times New Roman" panose="02020603050405020304" pitchFamily="18" charset="0"/>
                <a:cs typeface="Times New Roman" panose="02020603050405020304" pitchFamily="18" charset="0"/>
              </a:rPr>
              <a:t>During disposal low level of nuclear waste can be handled without shielding </a:t>
            </a:r>
          </a:p>
          <a:p>
            <a:r>
              <a:rPr lang="en-US" sz="2400" dirty="0" smtClean="0">
                <a:solidFill>
                  <a:schemeClr val="tx1"/>
                </a:solidFill>
                <a:latin typeface="Times New Roman" panose="02020603050405020304" pitchFamily="18" charset="0"/>
                <a:cs typeface="Times New Roman" panose="02020603050405020304" pitchFamily="18" charset="0"/>
              </a:rPr>
              <a:t>Major part of low level of waste usually  comes from medical uses non nuclear industries  and agriculture and research activities.</a:t>
            </a:r>
          </a:p>
          <a:p>
            <a:r>
              <a:rPr lang="en-US" sz="2400" dirty="0" smtClean="0">
                <a:solidFill>
                  <a:schemeClr val="tx1"/>
                </a:solidFill>
                <a:latin typeface="Times New Roman" panose="02020603050405020304" pitchFamily="18" charset="0"/>
                <a:cs typeface="Times New Roman" panose="02020603050405020304" pitchFamily="18" charset="0"/>
              </a:rPr>
              <a:t>the nuclear industry contributes only a miniscule   0.1 percent of the total radiation we receive</a:t>
            </a:r>
          </a:p>
          <a:p>
            <a:r>
              <a:rPr lang="en-US" sz="2400" dirty="0" smtClean="0">
                <a:solidFill>
                  <a:schemeClr val="tx1"/>
                </a:solidFill>
                <a:latin typeface="Times New Roman" panose="02020603050405020304" pitchFamily="18" charset="0"/>
                <a:cs typeface="Times New Roman" panose="02020603050405020304" pitchFamily="18" charset="0"/>
              </a:rPr>
              <a:t>Although high doses of radiation are usually fatal but low doses are cumulative and lead to illness and finally it may develop cancer.</a:t>
            </a:r>
          </a:p>
          <a:p>
            <a:r>
              <a:rPr lang="en-US" sz="2400" dirty="0" smtClean="0">
                <a:solidFill>
                  <a:schemeClr val="tx1"/>
                </a:solidFill>
                <a:latin typeface="Times New Roman" panose="02020603050405020304" pitchFamily="18" charset="0"/>
                <a:cs typeface="Times New Roman" panose="02020603050405020304" pitchFamily="18" charset="0"/>
              </a:rPr>
              <a:t>Large volume of low level waste is reduced by the compaction shredding and incineration</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4510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down)">
                                      <p:cBhvr>
                                        <p:cTn id="30" dur="580">
                                          <p:stCondLst>
                                            <p:cond delay="0"/>
                                          </p:stCondLst>
                                        </p:cTn>
                                        <p:tgtEl>
                                          <p:spTgt spid="3">
                                            <p:txEl>
                                              <p:pRg st="1" end="1"/>
                                            </p:txEl>
                                          </p:spTgt>
                                        </p:tgtEl>
                                      </p:cBhvr>
                                    </p:animEffect>
                                    <p:anim calcmode="lin" valueType="num">
                                      <p:cBhvr>
                                        <p:cTn id="31"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3">
                                            <p:txEl>
                                              <p:pRg st="1" end="1"/>
                                            </p:txEl>
                                          </p:spTgt>
                                        </p:tgtEl>
                                      </p:cBhvr>
                                      <p:to x="100000" y="60000"/>
                                    </p:animScale>
                                    <p:animScale>
                                      <p:cBhvr>
                                        <p:cTn id="37" dur="166" decel="50000">
                                          <p:stCondLst>
                                            <p:cond delay="676"/>
                                          </p:stCondLst>
                                        </p:cTn>
                                        <p:tgtEl>
                                          <p:spTgt spid="3">
                                            <p:txEl>
                                              <p:pRg st="1" end="1"/>
                                            </p:txEl>
                                          </p:spTgt>
                                        </p:tgtEl>
                                      </p:cBhvr>
                                      <p:to x="100000" y="100000"/>
                                    </p:animScale>
                                    <p:animScale>
                                      <p:cBhvr>
                                        <p:cTn id="38" dur="26">
                                          <p:stCondLst>
                                            <p:cond delay="1312"/>
                                          </p:stCondLst>
                                        </p:cTn>
                                        <p:tgtEl>
                                          <p:spTgt spid="3">
                                            <p:txEl>
                                              <p:pRg st="1" end="1"/>
                                            </p:txEl>
                                          </p:spTgt>
                                        </p:tgtEl>
                                      </p:cBhvr>
                                      <p:to x="100000" y="80000"/>
                                    </p:animScale>
                                    <p:animScale>
                                      <p:cBhvr>
                                        <p:cTn id="39" dur="166" decel="50000">
                                          <p:stCondLst>
                                            <p:cond delay="1338"/>
                                          </p:stCondLst>
                                        </p:cTn>
                                        <p:tgtEl>
                                          <p:spTgt spid="3">
                                            <p:txEl>
                                              <p:pRg st="1" end="1"/>
                                            </p:txEl>
                                          </p:spTgt>
                                        </p:tgtEl>
                                      </p:cBhvr>
                                      <p:to x="100000" y="100000"/>
                                    </p:animScale>
                                    <p:animScale>
                                      <p:cBhvr>
                                        <p:cTn id="40" dur="26">
                                          <p:stCondLst>
                                            <p:cond delay="1642"/>
                                          </p:stCondLst>
                                        </p:cTn>
                                        <p:tgtEl>
                                          <p:spTgt spid="3">
                                            <p:txEl>
                                              <p:pRg st="1" end="1"/>
                                            </p:txEl>
                                          </p:spTgt>
                                        </p:tgtEl>
                                      </p:cBhvr>
                                      <p:to x="100000" y="90000"/>
                                    </p:animScale>
                                    <p:animScale>
                                      <p:cBhvr>
                                        <p:cTn id="41" dur="166" decel="50000">
                                          <p:stCondLst>
                                            <p:cond delay="1668"/>
                                          </p:stCondLst>
                                        </p:cTn>
                                        <p:tgtEl>
                                          <p:spTgt spid="3">
                                            <p:txEl>
                                              <p:pRg st="1" end="1"/>
                                            </p:txEl>
                                          </p:spTgt>
                                        </p:tgtEl>
                                      </p:cBhvr>
                                      <p:to x="100000" y="100000"/>
                                    </p:animScale>
                                    <p:animScale>
                                      <p:cBhvr>
                                        <p:cTn id="42" dur="26">
                                          <p:stCondLst>
                                            <p:cond delay="1808"/>
                                          </p:stCondLst>
                                        </p:cTn>
                                        <p:tgtEl>
                                          <p:spTgt spid="3">
                                            <p:txEl>
                                              <p:pRg st="1" end="1"/>
                                            </p:txEl>
                                          </p:spTgt>
                                        </p:tgtEl>
                                      </p:cBhvr>
                                      <p:to x="100000" y="95000"/>
                                    </p:animScale>
                                    <p:animScale>
                                      <p:cBhvr>
                                        <p:cTn id="43" dur="166" decel="50000">
                                          <p:stCondLst>
                                            <p:cond delay="1834"/>
                                          </p:stCondLst>
                                        </p:cTn>
                                        <p:tgtEl>
                                          <p:spTgt spid="3">
                                            <p:txEl>
                                              <p:pRg st="1" end="1"/>
                                            </p:txEl>
                                          </p:spTgt>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3">
                                            <p:txEl>
                                              <p:pRg st="2" end="2"/>
                                            </p:txEl>
                                          </p:spTgt>
                                        </p:tgtEl>
                                        <p:attrNameLst>
                                          <p:attrName>style.visibility</p:attrName>
                                        </p:attrNameLst>
                                      </p:cBhvr>
                                      <p:to>
                                        <p:strVal val="visible"/>
                                      </p:to>
                                    </p:set>
                                    <p:animEffect transition="in" filter="wipe(down)">
                                      <p:cBhvr>
                                        <p:cTn id="48" dur="580">
                                          <p:stCondLst>
                                            <p:cond delay="0"/>
                                          </p:stCondLst>
                                        </p:cTn>
                                        <p:tgtEl>
                                          <p:spTgt spid="3">
                                            <p:txEl>
                                              <p:pRg st="2" end="2"/>
                                            </p:txEl>
                                          </p:spTgt>
                                        </p:tgtEl>
                                      </p:cBhvr>
                                    </p:animEffect>
                                    <p:anim calcmode="lin" valueType="num">
                                      <p:cBhvr>
                                        <p:cTn id="49"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4" dur="26">
                                          <p:stCondLst>
                                            <p:cond delay="650"/>
                                          </p:stCondLst>
                                        </p:cTn>
                                        <p:tgtEl>
                                          <p:spTgt spid="3">
                                            <p:txEl>
                                              <p:pRg st="2" end="2"/>
                                            </p:txEl>
                                          </p:spTgt>
                                        </p:tgtEl>
                                      </p:cBhvr>
                                      <p:to x="100000" y="60000"/>
                                    </p:animScale>
                                    <p:animScale>
                                      <p:cBhvr>
                                        <p:cTn id="55" dur="166" decel="50000">
                                          <p:stCondLst>
                                            <p:cond delay="676"/>
                                          </p:stCondLst>
                                        </p:cTn>
                                        <p:tgtEl>
                                          <p:spTgt spid="3">
                                            <p:txEl>
                                              <p:pRg st="2" end="2"/>
                                            </p:txEl>
                                          </p:spTgt>
                                        </p:tgtEl>
                                      </p:cBhvr>
                                      <p:to x="100000" y="100000"/>
                                    </p:animScale>
                                    <p:animScale>
                                      <p:cBhvr>
                                        <p:cTn id="56" dur="26">
                                          <p:stCondLst>
                                            <p:cond delay="1312"/>
                                          </p:stCondLst>
                                        </p:cTn>
                                        <p:tgtEl>
                                          <p:spTgt spid="3">
                                            <p:txEl>
                                              <p:pRg st="2" end="2"/>
                                            </p:txEl>
                                          </p:spTgt>
                                        </p:tgtEl>
                                      </p:cBhvr>
                                      <p:to x="100000" y="80000"/>
                                    </p:animScale>
                                    <p:animScale>
                                      <p:cBhvr>
                                        <p:cTn id="57" dur="166" decel="50000">
                                          <p:stCondLst>
                                            <p:cond delay="1338"/>
                                          </p:stCondLst>
                                        </p:cTn>
                                        <p:tgtEl>
                                          <p:spTgt spid="3">
                                            <p:txEl>
                                              <p:pRg st="2" end="2"/>
                                            </p:txEl>
                                          </p:spTgt>
                                        </p:tgtEl>
                                      </p:cBhvr>
                                      <p:to x="100000" y="100000"/>
                                    </p:animScale>
                                    <p:animScale>
                                      <p:cBhvr>
                                        <p:cTn id="58" dur="26">
                                          <p:stCondLst>
                                            <p:cond delay="1642"/>
                                          </p:stCondLst>
                                        </p:cTn>
                                        <p:tgtEl>
                                          <p:spTgt spid="3">
                                            <p:txEl>
                                              <p:pRg st="2" end="2"/>
                                            </p:txEl>
                                          </p:spTgt>
                                        </p:tgtEl>
                                      </p:cBhvr>
                                      <p:to x="100000" y="90000"/>
                                    </p:animScale>
                                    <p:animScale>
                                      <p:cBhvr>
                                        <p:cTn id="59" dur="166" decel="50000">
                                          <p:stCondLst>
                                            <p:cond delay="1668"/>
                                          </p:stCondLst>
                                        </p:cTn>
                                        <p:tgtEl>
                                          <p:spTgt spid="3">
                                            <p:txEl>
                                              <p:pRg st="2" end="2"/>
                                            </p:txEl>
                                          </p:spTgt>
                                        </p:tgtEl>
                                      </p:cBhvr>
                                      <p:to x="100000" y="100000"/>
                                    </p:animScale>
                                    <p:animScale>
                                      <p:cBhvr>
                                        <p:cTn id="60" dur="26">
                                          <p:stCondLst>
                                            <p:cond delay="1808"/>
                                          </p:stCondLst>
                                        </p:cTn>
                                        <p:tgtEl>
                                          <p:spTgt spid="3">
                                            <p:txEl>
                                              <p:pRg st="2" end="2"/>
                                            </p:txEl>
                                          </p:spTgt>
                                        </p:tgtEl>
                                      </p:cBhvr>
                                      <p:to x="100000" y="95000"/>
                                    </p:animScale>
                                    <p:animScale>
                                      <p:cBhvr>
                                        <p:cTn id="61" dur="166" decel="50000">
                                          <p:stCondLst>
                                            <p:cond delay="1834"/>
                                          </p:stCondLst>
                                        </p:cTn>
                                        <p:tgtEl>
                                          <p:spTgt spid="3">
                                            <p:txEl>
                                              <p:pRg st="2" end="2"/>
                                            </p:txEl>
                                          </p:spTgt>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3">
                                            <p:txEl>
                                              <p:pRg st="3" end="3"/>
                                            </p:txEl>
                                          </p:spTgt>
                                        </p:tgtEl>
                                        <p:attrNameLst>
                                          <p:attrName>style.visibility</p:attrName>
                                        </p:attrNameLst>
                                      </p:cBhvr>
                                      <p:to>
                                        <p:strVal val="visible"/>
                                      </p:to>
                                    </p:set>
                                    <p:animEffect transition="in" filter="wipe(down)">
                                      <p:cBhvr>
                                        <p:cTn id="66" dur="580">
                                          <p:stCondLst>
                                            <p:cond delay="0"/>
                                          </p:stCondLst>
                                        </p:cTn>
                                        <p:tgtEl>
                                          <p:spTgt spid="3">
                                            <p:txEl>
                                              <p:pRg st="3" end="3"/>
                                            </p:txEl>
                                          </p:spTgt>
                                        </p:tgtEl>
                                      </p:cBhvr>
                                    </p:animEffect>
                                    <p:anim calcmode="lin" valueType="num">
                                      <p:cBhvr>
                                        <p:cTn id="67"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2" dur="26">
                                          <p:stCondLst>
                                            <p:cond delay="650"/>
                                          </p:stCondLst>
                                        </p:cTn>
                                        <p:tgtEl>
                                          <p:spTgt spid="3">
                                            <p:txEl>
                                              <p:pRg st="3" end="3"/>
                                            </p:txEl>
                                          </p:spTgt>
                                        </p:tgtEl>
                                      </p:cBhvr>
                                      <p:to x="100000" y="60000"/>
                                    </p:animScale>
                                    <p:animScale>
                                      <p:cBhvr>
                                        <p:cTn id="73" dur="166" decel="50000">
                                          <p:stCondLst>
                                            <p:cond delay="676"/>
                                          </p:stCondLst>
                                        </p:cTn>
                                        <p:tgtEl>
                                          <p:spTgt spid="3">
                                            <p:txEl>
                                              <p:pRg st="3" end="3"/>
                                            </p:txEl>
                                          </p:spTgt>
                                        </p:tgtEl>
                                      </p:cBhvr>
                                      <p:to x="100000" y="100000"/>
                                    </p:animScale>
                                    <p:animScale>
                                      <p:cBhvr>
                                        <p:cTn id="74" dur="26">
                                          <p:stCondLst>
                                            <p:cond delay="1312"/>
                                          </p:stCondLst>
                                        </p:cTn>
                                        <p:tgtEl>
                                          <p:spTgt spid="3">
                                            <p:txEl>
                                              <p:pRg st="3" end="3"/>
                                            </p:txEl>
                                          </p:spTgt>
                                        </p:tgtEl>
                                      </p:cBhvr>
                                      <p:to x="100000" y="80000"/>
                                    </p:animScale>
                                    <p:animScale>
                                      <p:cBhvr>
                                        <p:cTn id="75" dur="166" decel="50000">
                                          <p:stCondLst>
                                            <p:cond delay="1338"/>
                                          </p:stCondLst>
                                        </p:cTn>
                                        <p:tgtEl>
                                          <p:spTgt spid="3">
                                            <p:txEl>
                                              <p:pRg st="3" end="3"/>
                                            </p:txEl>
                                          </p:spTgt>
                                        </p:tgtEl>
                                      </p:cBhvr>
                                      <p:to x="100000" y="100000"/>
                                    </p:animScale>
                                    <p:animScale>
                                      <p:cBhvr>
                                        <p:cTn id="76" dur="26">
                                          <p:stCondLst>
                                            <p:cond delay="1642"/>
                                          </p:stCondLst>
                                        </p:cTn>
                                        <p:tgtEl>
                                          <p:spTgt spid="3">
                                            <p:txEl>
                                              <p:pRg st="3" end="3"/>
                                            </p:txEl>
                                          </p:spTgt>
                                        </p:tgtEl>
                                      </p:cBhvr>
                                      <p:to x="100000" y="90000"/>
                                    </p:animScale>
                                    <p:animScale>
                                      <p:cBhvr>
                                        <p:cTn id="77" dur="166" decel="50000">
                                          <p:stCondLst>
                                            <p:cond delay="1668"/>
                                          </p:stCondLst>
                                        </p:cTn>
                                        <p:tgtEl>
                                          <p:spTgt spid="3">
                                            <p:txEl>
                                              <p:pRg st="3" end="3"/>
                                            </p:txEl>
                                          </p:spTgt>
                                        </p:tgtEl>
                                      </p:cBhvr>
                                      <p:to x="100000" y="100000"/>
                                    </p:animScale>
                                    <p:animScale>
                                      <p:cBhvr>
                                        <p:cTn id="78" dur="26">
                                          <p:stCondLst>
                                            <p:cond delay="1808"/>
                                          </p:stCondLst>
                                        </p:cTn>
                                        <p:tgtEl>
                                          <p:spTgt spid="3">
                                            <p:txEl>
                                              <p:pRg st="3" end="3"/>
                                            </p:txEl>
                                          </p:spTgt>
                                        </p:tgtEl>
                                      </p:cBhvr>
                                      <p:to x="100000" y="95000"/>
                                    </p:animScale>
                                    <p:animScale>
                                      <p:cBhvr>
                                        <p:cTn id="79" dur="166" decel="50000">
                                          <p:stCondLst>
                                            <p:cond delay="1834"/>
                                          </p:stCondLst>
                                        </p:cTn>
                                        <p:tgtEl>
                                          <p:spTgt spid="3">
                                            <p:txEl>
                                              <p:pRg st="3" end="3"/>
                                            </p:txEl>
                                          </p:spTgt>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6" presetClass="entr" presetSubtype="0" fill="hold" grpId="0" nodeType="clickEffect">
                                  <p:stCondLst>
                                    <p:cond delay="0"/>
                                  </p:stCondLst>
                                  <p:childTnLst>
                                    <p:set>
                                      <p:cBhvr>
                                        <p:cTn id="83" dur="1" fill="hold">
                                          <p:stCondLst>
                                            <p:cond delay="0"/>
                                          </p:stCondLst>
                                        </p:cTn>
                                        <p:tgtEl>
                                          <p:spTgt spid="3">
                                            <p:txEl>
                                              <p:pRg st="4" end="4"/>
                                            </p:txEl>
                                          </p:spTgt>
                                        </p:tgtEl>
                                        <p:attrNameLst>
                                          <p:attrName>style.visibility</p:attrName>
                                        </p:attrNameLst>
                                      </p:cBhvr>
                                      <p:to>
                                        <p:strVal val="visible"/>
                                      </p:to>
                                    </p:set>
                                    <p:animEffect transition="in" filter="wipe(down)">
                                      <p:cBhvr>
                                        <p:cTn id="84" dur="580">
                                          <p:stCondLst>
                                            <p:cond delay="0"/>
                                          </p:stCondLst>
                                        </p:cTn>
                                        <p:tgtEl>
                                          <p:spTgt spid="3">
                                            <p:txEl>
                                              <p:pRg st="4" end="4"/>
                                            </p:txEl>
                                          </p:spTgt>
                                        </p:tgtEl>
                                      </p:cBhvr>
                                    </p:animEffect>
                                    <p:anim calcmode="lin" valueType="num">
                                      <p:cBhvr>
                                        <p:cTn id="85"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0" dur="26">
                                          <p:stCondLst>
                                            <p:cond delay="650"/>
                                          </p:stCondLst>
                                        </p:cTn>
                                        <p:tgtEl>
                                          <p:spTgt spid="3">
                                            <p:txEl>
                                              <p:pRg st="4" end="4"/>
                                            </p:txEl>
                                          </p:spTgt>
                                        </p:tgtEl>
                                      </p:cBhvr>
                                      <p:to x="100000" y="60000"/>
                                    </p:animScale>
                                    <p:animScale>
                                      <p:cBhvr>
                                        <p:cTn id="91" dur="166" decel="50000">
                                          <p:stCondLst>
                                            <p:cond delay="676"/>
                                          </p:stCondLst>
                                        </p:cTn>
                                        <p:tgtEl>
                                          <p:spTgt spid="3">
                                            <p:txEl>
                                              <p:pRg st="4" end="4"/>
                                            </p:txEl>
                                          </p:spTgt>
                                        </p:tgtEl>
                                      </p:cBhvr>
                                      <p:to x="100000" y="100000"/>
                                    </p:animScale>
                                    <p:animScale>
                                      <p:cBhvr>
                                        <p:cTn id="92" dur="26">
                                          <p:stCondLst>
                                            <p:cond delay="1312"/>
                                          </p:stCondLst>
                                        </p:cTn>
                                        <p:tgtEl>
                                          <p:spTgt spid="3">
                                            <p:txEl>
                                              <p:pRg st="4" end="4"/>
                                            </p:txEl>
                                          </p:spTgt>
                                        </p:tgtEl>
                                      </p:cBhvr>
                                      <p:to x="100000" y="80000"/>
                                    </p:animScale>
                                    <p:animScale>
                                      <p:cBhvr>
                                        <p:cTn id="93" dur="166" decel="50000">
                                          <p:stCondLst>
                                            <p:cond delay="1338"/>
                                          </p:stCondLst>
                                        </p:cTn>
                                        <p:tgtEl>
                                          <p:spTgt spid="3">
                                            <p:txEl>
                                              <p:pRg st="4" end="4"/>
                                            </p:txEl>
                                          </p:spTgt>
                                        </p:tgtEl>
                                      </p:cBhvr>
                                      <p:to x="100000" y="100000"/>
                                    </p:animScale>
                                    <p:animScale>
                                      <p:cBhvr>
                                        <p:cTn id="94" dur="26">
                                          <p:stCondLst>
                                            <p:cond delay="1642"/>
                                          </p:stCondLst>
                                        </p:cTn>
                                        <p:tgtEl>
                                          <p:spTgt spid="3">
                                            <p:txEl>
                                              <p:pRg st="4" end="4"/>
                                            </p:txEl>
                                          </p:spTgt>
                                        </p:tgtEl>
                                      </p:cBhvr>
                                      <p:to x="100000" y="90000"/>
                                    </p:animScale>
                                    <p:animScale>
                                      <p:cBhvr>
                                        <p:cTn id="95" dur="166" decel="50000">
                                          <p:stCondLst>
                                            <p:cond delay="1668"/>
                                          </p:stCondLst>
                                        </p:cTn>
                                        <p:tgtEl>
                                          <p:spTgt spid="3">
                                            <p:txEl>
                                              <p:pRg st="4" end="4"/>
                                            </p:txEl>
                                          </p:spTgt>
                                        </p:tgtEl>
                                      </p:cBhvr>
                                      <p:to x="100000" y="100000"/>
                                    </p:animScale>
                                    <p:animScale>
                                      <p:cBhvr>
                                        <p:cTn id="96" dur="26">
                                          <p:stCondLst>
                                            <p:cond delay="1808"/>
                                          </p:stCondLst>
                                        </p:cTn>
                                        <p:tgtEl>
                                          <p:spTgt spid="3">
                                            <p:txEl>
                                              <p:pRg st="4" end="4"/>
                                            </p:txEl>
                                          </p:spTgt>
                                        </p:tgtEl>
                                      </p:cBhvr>
                                      <p:to x="100000" y="95000"/>
                                    </p:animScale>
                                    <p:animScale>
                                      <p:cBhvr>
                                        <p:cTn id="97"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Medium Level Nuclear Waste </a:t>
            </a:r>
            <a:endParaRPr lang="en-US" sz="4000" b="1"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3886447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0155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chemeClr val="tx1"/>
                </a:solidFill>
                <a:latin typeface="Times New Roman" panose="02020603050405020304" pitchFamily="18" charset="0"/>
                <a:cs typeface="Times New Roman" panose="02020603050405020304" pitchFamily="18" charset="0"/>
              </a:rPr>
              <a:t>Handling </a:t>
            </a:r>
            <a:endParaRPr lang="en-US" sz="40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2734208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643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xit" presetSubtype="4" fill="hold" grpId="0" nodeType="clickEffect">
                                  <p:stCondLst>
                                    <p:cond delay="0"/>
                                  </p:stCondLst>
                                  <p:childTnLst>
                                    <p:animEffect transition="out" filter="wipe(down)">
                                      <p:cBhvr>
                                        <p:cTn id="13" dur="500"/>
                                        <p:tgtEl>
                                          <p:spTgt spid="4"/>
                                        </p:tgtEl>
                                      </p:cBhvr>
                                    </p:animEffect>
                                    <p:set>
                                      <p:cBhvr>
                                        <p:cTn id="14"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095367145"/>
              </p:ext>
            </p:extLst>
          </p:nvPr>
        </p:nvGraphicFramePr>
        <p:xfrm>
          <a:off x="838200" y="167427"/>
          <a:ext cx="7772400" cy="1043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3"/>
          <p:cNvGraphicFramePr>
            <a:graphicFrameLocks noGrp="1"/>
          </p:cNvGraphicFramePr>
          <p:nvPr>
            <p:ph idx="1"/>
            <p:extLst>
              <p:ext uri="{D42A27DB-BD31-4B8C-83A1-F6EECF244321}">
                <p14:modId xmlns:p14="http://schemas.microsoft.com/office/powerpoint/2010/main" val="2805492186"/>
              </p:ext>
            </p:extLst>
          </p:nvPr>
        </p:nvGraphicFramePr>
        <p:xfrm>
          <a:off x="838200" y="1429556"/>
          <a:ext cx="7790259" cy="48950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00349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5">
                                            <p:graphicEl>
                                              <a:dgm id="{28C59F25-51F1-4ECB-98E7-8F7EB8855ACF}"/>
                                            </p:graphicEl>
                                          </p:spTgt>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4">
                                            <p:graphicEl>
                                              <a:dgm id="{4280733B-22A8-4614-B07B-8843F24FE3EC}"/>
                                            </p:graphicEl>
                                          </p:spTgt>
                                        </p:tgtEl>
                                      </p:cBhvr>
                                    </p:animEffect>
                                    <p:animScale>
                                      <p:cBhvr>
                                        <p:cTn id="11" dur="250" autoRev="1" fill="hold"/>
                                        <p:tgtEl>
                                          <p:spTgt spid="4">
                                            <p:graphicEl>
                                              <a:dgm id="{4280733B-22A8-4614-B07B-8843F24FE3EC}"/>
                                            </p:graphicEl>
                                          </p:spTgt>
                                        </p:tgtEl>
                                      </p:cBhvr>
                                      <p:by x="105000" y="105000"/>
                                    </p:animScale>
                                  </p:childTnLst>
                                </p:cTn>
                              </p:par>
                              <p:par>
                                <p:cTn id="12" presetID="26" presetClass="emph" presetSubtype="0" fill="hold" grpId="0" nodeType="withEffect">
                                  <p:stCondLst>
                                    <p:cond delay="0"/>
                                  </p:stCondLst>
                                  <p:childTnLst>
                                    <p:animEffect transition="out" filter="fade">
                                      <p:cBhvr>
                                        <p:cTn id="13" dur="500" tmFilter="0, 0; .2, .5; .8, .5; 1, 0"/>
                                        <p:tgtEl>
                                          <p:spTgt spid="4">
                                            <p:graphicEl>
                                              <a:dgm id="{571BF54B-1B94-4310-B820-A38DFB2882EC}"/>
                                            </p:graphicEl>
                                          </p:spTgt>
                                        </p:tgtEl>
                                      </p:cBhvr>
                                    </p:animEffect>
                                    <p:animScale>
                                      <p:cBhvr>
                                        <p:cTn id="14" dur="250" autoRev="1" fill="hold"/>
                                        <p:tgtEl>
                                          <p:spTgt spid="4">
                                            <p:graphicEl>
                                              <a:dgm id="{571BF54B-1B94-4310-B820-A38DFB2882EC}"/>
                                            </p:graphicEl>
                                          </p:spTgt>
                                        </p:tgtEl>
                                      </p:cBhvr>
                                      <p:by x="105000" y="105000"/>
                                    </p:animScale>
                                  </p:childTnLst>
                                </p:cTn>
                              </p:par>
                              <p:par>
                                <p:cTn id="15" presetID="26" presetClass="emph" presetSubtype="0" fill="hold" grpId="0" nodeType="withEffect">
                                  <p:stCondLst>
                                    <p:cond delay="0"/>
                                  </p:stCondLst>
                                  <p:childTnLst>
                                    <p:animEffect transition="out" filter="fade">
                                      <p:cBhvr>
                                        <p:cTn id="16" dur="500" tmFilter="0, 0; .2, .5; .8, .5; 1, 0"/>
                                        <p:tgtEl>
                                          <p:spTgt spid="4">
                                            <p:graphicEl>
                                              <a:dgm id="{61236663-F4F1-43E2-90BF-B0B3609265AF}"/>
                                            </p:graphicEl>
                                          </p:spTgt>
                                        </p:tgtEl>
                                      </p:cBhvr>
                                    </p:animEffect>
                                    <p:animScale>
                                      <p:cBhvr>
                                        <p:cTn id="17" dur="250" autoRev="1" fill="hold"/>
                                        <p:tgtEl>
                                          <p:spTgt spid="4">
                                            <p:graphicEl>
                                              <a:dgm id="{61236663-F4F1-43E2-90BF-B0B3609265AF}"/>
                                            </p:graphicEl>
                                          </p:spTgt>
                                        </p:tgtEl>
                                      </p:cBhvr>
                                      <p:by x="105000" y="105000"/>
                                    </p:animScale>
                                  </p:childTnLst>
                                </p:cTn>
                              </p:par>
                              <p:par>
                                <p:cTn id="18" presetID="26" presetClass="emph" presetSubtype="0" fill="hold" grpId="0" nodeType="withEffect">
                                  <p:stCondLst>
                                    <p:cond delay="0"/>
                                  </p:stCondLst>
                                  <p:childTnLst>
                                    <p:animEffect transition="out" filter="fade">
                                      <p:cBhvr>
                                        <p:cTn id="19" dur="500" tmFilter="0, 0; .2, .5; .8, .5; 1, 0"/>
                                        <p:tgtEl>
                                          <p:spTgt spid="4">
                                            <p:graphicEl>
                                              <a:dgm id="{D08E68E2-2DDE-4573-9F52-0FAE3AD5D158}"/>
                                            </p:graphicEl>
                                          </p:spTgt>
                                        </p:tgtEl>
                                      </p:cBhvr>
                                    </p:animEffect>
                                    <p:animScale>
                                      <p:cBhvr>
                                        <p:cTn id="20" dur="250" autoRev="1" fill="hold"/>
                                        <p:tgtEl>
                                          <p:spTgt spid="4">
                                            <p:graphicEl>
                                              <a:dgm id="{D08E68E2-2DDE-4573-9F52-0FAE3AD5D158}"/>
                                            </p:graphicEl>
                                          </p:spTgt>
                                        </p:tgtEl>
                                      </p:cBhvr>
                                      <p:by x="105000" y="105000"/>
                                    </p:animScale>
                                  </p:childTnLst>
                                </p:cTn>
                              </p:par>
                              <p:par>
                                <p:cTn id="21" presetID="26" presetClass="emph" presetSubtype="0" fill="hold" grpId="0" nodeType="withEffect">
                                  <p:stCondLst>
                                    <p:cond delay="0"/>
                                  </p:stCondLst>
                                  <p:childTnLst>
                                    <p:animEffect transition="out" filter="fade">
                                      <p:cBhvr>
                                        <p:cTn id="22" dur="500" tmFilter="0, 0; .2, .5; .8, .5; 1, 0"/>
                                        <p:tgtEl>
                                          <p:spTgt spid="4">
                                            <p:graphicEl>
                                              <a:dgm id="{7946A31D-486A-4E62-8ACB-C3B1643EF2B4}"/>
                                            </p:graphicEl>
                                          </p:spTgt>
                                        </p:tgtEl>
                                      </p:cBhvr>
                                    </p:animEffect>
                                    <p:animScale>
                                      <p:cBhvr>
                                        <p:cTn id="23" dur="250" autoRev="1" fill="hold"/>
                                        <p:tgtEl>
                                          <p:spTgt spid="4">
                                            <p:graphicEl>
                                              <a:dgm id="{7946A31D-486A-4E62-8ACB-C3B1643EF2B4}"/>
                                            </p:graphicEl>
                                          </p:spTgt>
                                        </p:tgtEl>
                                      </p:cBhvr>
                                      <p:by x="105000" y="105000"/>
                                    </p:animScale>
                                  </p:childTnLst>
                                </p:cTn>
                              </p:par>
                              <p:par>
                                <p:cTn id="24" presetID="26" presetClass="emph" presetSubtype="0" fill="hold" grpId="0" nodeType="withEffect">
                                  <p:stCondLst>
                                    <p:cond delay="0"/>
                                  </p:stCondLst>
                                  <p:childTnLst>
                                    <p:animEffect transition="out" filter="fade">
                                      <p:cBhvr>
                                        <p:cTn id="25" dur="500" tmFilter="0, 0; .2, .5; .8, .5; 1, 0"/>
                                        <p:tgtEl>
                                          <p:spTgt spid="4">
                                            <p:graphicEl>
                                              <a:dgm id="{B2E959F6-A54F-494D-9754-C5AD2A0EE865}"/>
                                            </p:graphicEl>
                                          </p:spTgt>
                                        </p:tgtEl>
                                      </p:cBhvr>
                                    </p:animEffect>
                                    <p:animScale>
                                      <p:cBhvr>
                                        <p:cTn id="26" dur="250" autoRev="1" fill="hold"/>
                                        <p:tgtEl>
                                          <p:spTgt spid="4">
                                            <p:graphicEl>
                                              <a:dgm id="{B2E959F6-A54F-494D-9754-C5AD2A0EE865}"/>
                                            </p:graphicEl>
                                          </p:spTgt>
                                        </p:tgtEl>
                                      </p:cBhvr>
                                      <p:by x="105000" y="105000"/>
                                    </p:animScale>
                                  </p:childTnLst>
                                </p:cTn>
                              </p:par>
                              <p:par>
                                <p:cTn id="27" presetID="26" presetClass="emph" presetSubtype="0" fill="hold" grpId="0" nodeType="withEffect">
                                  <p:stCondLst>
                                    <p:cond delay="0"/>
                                  </p:stCondLst>
                                  <p:childTnLst>
                                    <p:animEffect transition="out" filter="fade">
                                      <p:cBhvr>
                                        <p:cTn id="28" dur="500" tmFilter="0, 0; .2, .5; .8, .5; 1, 0"/>
                                        <p:tgtEl>
                                          <p:spTgt spid="4">
                                            <p:graphicEl>
                                              <a:dgm id="{5E966CB4-9088-43A0-8A0C-C1509A7FE190}"/>
                                            </p:graphicEl>
                                          </p:spTgt>
                                        </p:tgtEl>
                                      </p:cBhvr>
                                    </p:animEffect>
                                    <p:animScale>
                                      <p:cBhvr>
                                        <p:cTn id="29" dur="250" autoRev="1" fill="hold"/>
                                        <p:tgtEl>
                                          <p:spTgt spid="4">
                                            <p:graphicEl>
                                              <a:dgm id="{5E966CB4-9088-43A0-8A0C-C1509A7FE190}"/>
                                            </p:graphicEl>
                                          </p:spTgt>
                                        </p:tgtEl>
                                      </p:cBhvr>
                                      <p:by x="105000" y="105000"/>
                                    </p:animScale>
                                  </p:childTnLst>
                                </p:cTn>
                              </p:par>
                              <p:par>
                                <p:cTn id="30" presetID="26" presetClass="emph" presetSubtype="0" fill="hold" grpId="0" nodeType="withEffect">
                                  <p:stCondLst>
                                    <p:cond delay="0"/>
                                  </p:stCondLst>
                                  <p:childTnLst>
                                    <p:animEffect transition="out" filter="fade">
                                      <p:cBhvr>
                                        <p:cTn id="31" dur="500" tmFilter="0, 0; .2, .5; .8, .5; 1, 0"/>
                                        <p:tgtEl>
                                          <p:spTgt spid="4">
                                            <p:graphicEl>
                                              <a:dgm id="{957D34FB-C3A8-454F-9C23-F12C64E2D41A}"/>
                                            </p:graphicEl>
                                          </p:spTgt>
                                        </p:tgtEl>
                                      </p:cBhvr>
                                    </p:animEffect>
                                    <p:animScale>
                                      <p:cBhvr>
                                        <p:cTn id="32" dur="250" autoRev="1" fill="hold"/>
                                        <p:tgtEl>
                                          <p:spTgt spid="4">
                                            <p:graphicEl>
                                              <a:dgm id="{957D34FB-C3A8-454F-9C23-F12C64E2D41A}"/>
                                            </p:graphic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p:bldSub>
      </p:bldGraphic>
      <p:bldGraphic spid="4" grpId="0">
        <p:bldSub>
          <a:bldDgm/>
        </p:bldSub>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High Level Waste </a:t>
            </a:r>
            <a:endParaRPr lang="en-US" b="1" dirty="0"/>
          </a:p>
        </p:txBody>
      </p:sp>
      <p:sp>
        <p:nvSpPr>
          <p:cNvPr id="3" name="Content Placeholder 2"/>
          <p:cNvSpPr>
            <a:spLocks noGrp="1"/>
          </p:cNvSpPr>
          <p:nvPr>
            <p:ph idx="1"/>
          </p:nvPr>
        </p:nvSpPr>
        <p:spPr/>
        <p:txBody>
          <a:bodyPr>
            <a:noAutofit/>
          </a:bodyPr>
          <a:lstStyle/>
          <a:p>
            <a:r>
              <a:rPr lang="en-US" sz="2400" dirty="0" smtClean="0">
                <a:solidFill>
                  <a:schemeClr val="tx1"/>
                </a:solidFill>
                <a:latin typeface="Times New Roman" panose="02020603050405020304" pitchFamily="18" charset="0"/>
                <a:cs typeface="Times New Roman" panose="02020603050405020304" pitchFamily="18" charset="0"/>
              </a:rPr>
              <a:t>Is created during the initial stages of reprocessing when uranium and plutonium are separated from spent fuel, </a:t>
            </a:r>
          </a:p>
          <a:p>
            <a:r>
              <a:rPr lang="en-US" sz="2400" dirty="0" smtClean="0">
                <a:solidFill>
                  <a:schemeClr val="tx1"/>
                </a:solidFill>
                <a:latin typeface="Times New Roman" panose="02020603050405020304" pitchFamily="18" charset="0"/>
                <a:cs typeface="Times New Roman" panose="02020603050405020304" pitchFamily="18" charset="0"/>
              </a:rPr>
              <a:t>This solution is then diverted to stainless steel tanks, which are equipped with cooling system.</a:t>
            </a:r>
          </a:p>
          <a:p>
            <a:r>
              <a:rPr lang="en-US" sz="2400" dirty="0" smtClean="0">
                <a:solidFill>
                  <a:schemeClr val="tx1"/>
                </a:solidFill>
                <a:latin typeface="Times New Roman" panose="02020603050405020304" pitchFamily="18" charset="0"/>
                <a:cs typeface="Times New Roman" panose="02020603050405020304" pitchFamily="18" charset="0"/>
              </a:rPr>
              <a:t>The liquid may also treated to neutralized it and precipitate the radioactive elements forming a sludge.</a:t>
            </a:r>
          </a:p>
          <a:p>
            <a:r>
              <a:rPr lang="en-US" sz="2400" dirty="0" smtClean="0">
                <a:solidFill>
                  <a:schemeClr val="tx1"/>
                </a:solidFill>
                <a:latin typeface="Times New Roman" panose="02020603050405020304" pitchFamily="18" charset="0"/>
                <a:cs typeface="Times New Roman" panose="02020603050405020304" pitchFamily="18" charset="0"/>
              </a:rPr>
              <a:t>High level waste is the most radioactive and is in liquid form. </a:t>
            </a:r>
            <a:endParaRPr lang="en-US" sz="2400" dirty="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It is handled by converting liquid into solid after heating then they moved underground caverns for cooling .more secure handling is final burial in the sealed in appropriate corrosion resistant containers.</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89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Basic problem of nuclear waste </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en-US" sz="2400" dirty="0" smtClean="0">
                <a:solidFill>
                  <a:schemeClr val="tx1"/>
                </a:solidFill>
                <a:latin typeface="Times New Roman" panose="02020603050405020304" pitchFamily="18" charset="0"/>
                <a:cs typeface="Times New Roman" panose="02020603050405020304" pitchFamily="18" charset="0"/>
              </a:rPr>
              <a:t>The basic problem of nuclear waste is that becomes harmless after million of years .</a:t>
            </a:r>
          </a:p>
          <a:p>
            <a:r>
              <a:rPr lang="en-US" sz="2400" dirty="0" smtClean="0">
                <a:solidFill>
                  <a:schemeClr val="tx1"/>
                </a:solidFill>
                <a:latin typeface="Times New Roman" panose="02020603050405020304" pitchFamily="18" charset="0"/>
                <a:cs typeface="Times New Roman" panose="02020603050405020304" pitchFamily="18" charset="0"/>
              </a:rPr>
              <a:t>Plutonium, for example takes 25000 years for only half of its radioactivity to decay to a safe level  and can take hundreds of thousand of  more year to decay altogether.</a:t>
            </a:r>
          </a:p>
          <a:p>
            <a:r>
              <a:rPr lang="en-US" sz="2400" dirty="0" smtClean="0">
                <a:solidFill>
                  <a:schemeClr val="tx1"/>
                </a:solidFill>
                <a:latin typeface="Times New Roman" panose="02020603050405020304" pitchFamily="18" charset="0"/>
                <a:cs typeface="Times New Roman" panose="02020603050405020304" pitchFamily="18" charset="0"/>
              </a:rPr>
              <a:t>Each nuclear reactor produces about 200kg of plutonium each year ,an amount that is enough to conflict cancer in every living human being.</a:t>
            </a:r>
          </a:p>
          <a:p>
            <a:r>
              <a:rPr lang="en-US" sz="2400" dirty="0" smtClean="0">
                <a:solidFill>
                  <a:schemeClr val="tx1"/>
                </a:solidFill>
                <a:latin typeface="Times New Roman" panose="02020603050405020304" pitchFamily="18" charset="0"/>
                <a:cs typeface="Times New Roman" panose="02020603050405020304" pitchFamily="18" charset="0"/>
              </a:rPr>
              <a:t>Present world plans allow secure storage of high level waste for the next thousand years .</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747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2056" y="0"/>
            <a:ext cx="7501944" cy="6858000"/>
          </a:xfrm>
          <a:prstGeom prst="rect">
            <a:avLst/>
          </a:prstGeom>
        </p:spPr>
      </p:pic>
    </p:spTree>
    <p:extLst>
      <p:ext uri="{BB962C8B-B14F-4D97-AF65-F5344CB8AC3E}">
        <p14:creationId xmlns:p14="http://schemas.microsoft.com/office/powerpoint/2010/main" val="82306356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latin typeface="Times New Roman" panose="02020603050405020304" pitchFamily="18" charset="0"/>
                <a:cs typeface="Times New Roman" panose="02020603050405020304" pitchFamily="18" charset="0"/>
              </a:rPr>
              <a:t>Land Disposal Of Nuclear Waste </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Land dumping of the nuclear waste is the other method of disposal low level and high level radioactive waste .</a:t>
            </a:r>
          </a:p>
          <a:p>
            <a:r>
              <a:rPr lang="en-US" sz="2400" dirty="0" smtClean="0">
                <a:latin typeface="Times New Roman" panose="02020603050405020304" pitchFamily="18" charset="0"/>
                <a:cs typeface="Times New Roman" panose="02020603050405020304" pitchFamily="18" charset="0"/>
              </a:rPr>
              <a:t>Radioactive  waste buried deep in the ground where it hoped that it will remain unexposed to ground water .</a:t>
            </a:r>
          </a:p>
          <a:p>
            <a:r>
              <a:rPr lang="en-US" sz="2400" dirty="0" smtClean="0">
                <a:latin typeface="Times New Roman" panose="02020603050405020304" pitchFamily="18" charset="0"/>
                <a:cs typeface="Times New Roman" panose="02020603050405020304" pitchFamily="18" charset="0"/>
              </a:rPr>
              <a:t>Ten thousands of year required for decay of radioactive material to safe level.</a:t>
            </a:r>
          </a:p>
          <a:p>
            <a:r>
              <a:rPr lang="en-US" sz="2400" dirty="0" smtClean="0">
                <a:latin typeface="Times New Roman" panose="02020603050405020304" pitchFamily="18" charset="0"/>
                <a:cs typeface="Times New Roman" panose="02020603050405020304" pitchFamily="18" charset="0"/>
              </a:rPr>
              <a:t>There is possibility of migrating the waste over thousands of year due to leakage of metal canisters.</a:t>
            </a:r>
          </a:p>
          <a:p>
            <a:r>
              <a:rPr lang="en-US" sz="2400" dirty="0" smtClean="0">
                <a:latin typeface="Times New Roman" panose="02020603050405020304" pitchFamily="18" charset="0"/>
                <a:cs typeface="Times New Roman" panose="02020603050405020304" pitchFamily="18" charset="0"/>
              </a:rPr>
              <a:t>So experts believe that monitored retrievable storage is better approach for safe land disposal.</a:t>
            </a:r>
          </a:p>
          <a:p>
            <a:pPr marL="342900" indent="-342900" algn="l">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marL="342900" indent="-342900" algn="l">
              <a:buFont typeface="Wingdings" panose="05000000000000000000" pitchFamily="2" charset="2"/>
              <a:buChar char="Ø"/>
            </a:pPr>
            <a:endParaRPr lang="en-US" dirty="0" smtClean="0">
              <a:latin typeface="Times New Roman" panose="02020603050405020304" pitchFamily="18" charset="0"/>
              <a:cs typeface="Times New Roman" panose="02020603050405020304" pitchFamily="18" charset="0"/>
            </a:endParaRPr>
          </a:p>
          <a:p>
            <a:pPr marL="342900" indent="-342900" algn="l">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marL="342900" indent="-342900" algn="l">
              <a:buFont typeface="Wingdings" panose="05000000000000000000" pitchFamily="2" charset="2"/>
              <a:buChar char="Ø"/>
            </a:pPr>
            <a:endParaRPr lang="en-U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9522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Land Disposal Of Nuclear Waste </a:t>
            </a:r>
            <a:endParaRPr lang="en-US" dirty="0"/>
          </a:p>
        </p:txBody>
      </p:sp>
      <p:sp>
        <p:nvSpPr>
          <p:cNvPr id="3" name="Subtitle 2"/>
          <p:cNvSpPr>
            <a:spLocks noGrp="1"/>
          </p:cNvSpPr>
          <p:nvPr>
            <p:ph idx="1"/>
          </p:nvPr>
        </p:nvSpPr>
        <p:spPr/>
        <p:txBody>
          <a:bodyPr/>
          <a:lstStyle/>
          <a:p>
            <a:r>
              <a:rPr lang="en-US" sz="2400" dirty="0" smtClean="0">
                <a:solidFill>
                  <a:schemeClr val="tx1"/>
                </a:solidFill>
                <a:latin typeface="Times New Roman" panose="02020603050405020304" pitchFamily="18" charset="0"/>
                <a:cs typeface="Times New Roman" panose="02020603050405020304" pitchFamily="18" charset="0"/>
              </a:rPr>
              <a:t>In this method the waste in underground mines surface facilities such a dry casks where it can be watched .</a:t>
            </a:r>
          </a:p>
          <a:p>
            <a:endParaRPr lang="en-US" sz="2400" dirty="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Storage sites are kept open and inspected regularly.</a:t>
            </a:r>
          </a:p>
          <a:p>
            <a:endParaRPr lang="en-US" sz="2400" dirty="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This method would be expensive .</a:t>
            </a:r>
          </a:p>
          <a:p>
            <a:pPr marL="342900" indent="-342900" algn="l">
              <a:buFont typeface="Wingdings" panose="05000000000000000000" pitchFamily="2" charset="2"/>
              <a:buChar char="Ø"/>
            </a:pPr>
            <a:endParaRPr lang="en-US" sz="2400" dirty="0">
              <a:solidFill>
                <a:schemeClr val="tx1"/>
              </a:solidFill>
              <a:latin typeface="Times New Roman" panose="02020603050405020304" pitchFamily="18" charset="0"/>
              <a:cs typeface="Times New Roman" panose="02020603050405020304" pitchFamily="18" charset="0"/>
            </a:endParaRPr>
          </a:p>
          <a:p>
            <a:pPr marL="342900" indent="-342900" algn="l">
              <a:buFont typeface="Wingdings" panose="05000000000000000000" pitchFamily="2" charset="2"/>
              <a:buChar char="Ø"/>
            </a:pPr>
            <a:endParaRPr lang="en-U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6910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Continued…..</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solidFill>
                  <a:schemeClr val="tx1"/>
                </a:solidFill>
                <a:latin typeface="Times New Roman" panose="02020603050405020304" pitchFamily="18" charset="0"/>
                <a:cs typeface="Times New Roman" panose="02020603050405020304" pitchFamily="18" charset="0"/>
              </a:rPr>
              <a:t>Small negatively charged electrons moves around the nucleus. As positively charged particles in the nucleus repel one another, therefore energy is required to hold protons and neutrons together.</a:t>
            </a:r>
            <a:endParaRPr lang="en-US" sz="2400" dirty="0">
              <a:solidFill>
                <a:schemeClr val="tx1"/>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5853448" y="3013887"/>
            <a:ext cx="2142370" cy="3090519"/>
          </a:xfrm>
          <a:prstGeom prst="rect">
            <a:avLst/>
          </a:prstGeom>
        </p:spPr>
      </p:pic>
    </p:spTree>
    <p:extLst>
      <p:ext uri="{BB962C8B-B14F-4D97-AF65-F5344CB8AC3E}">
        <p14:creationId xmlns:p14="http://schemas.microsoft.com/office/powerpoint/2010/main" val="365114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Times New Roman" panose="02020603050405020304" pitchFamily="18" charset="0"/>
                <a:cs typeface="Times New Roman" panose="02020603050405020304" pitchFamily="18" charset="0"/>
              </a:rPr>
              <a:t>Decommissioning</a:t>
            </a:r>
            <a:r>
              <a:rPr lang="en-US" dirty="0" smtClean="0">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Old Nuclear Plants </a:t>
            </a:r>
            <a:endParaRPr lang="en-US" dirty="0"/>
          </a:p>
        </p:txBody>
      </p:sp>
      <p:sp>
        <p:nvSpPr>
          <p:cNvPr id="3" name="Subtitle 2"/>
          <p:cNvSpPr>
            <a:spLocks noGrp="1"/>
          </p:cNvSpPr>
          <p:nvPr>
            <p:ph idx="1"/>
          </p:nvPr>
        </p:nvSpPr>
        <p:spPr/>
        <p:txBody>
          <a:bodyPr>
            <a:normAutofit/>
          </a:bodyPr>
          <a:lstStyle/>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Its means dismantling .</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Life of plant 30 to 40 years.</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Then each part of plant disposed safely.</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Oceans to avoid environmental hazards .</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In other words demolition is not so simple.</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Preventing people from coming into contact wit the contaminated building.</a:t>
            </a:r>
          </a:p>
          <a:p>
            <a:pPr marL="342900" indent="-342900" algn="l">
              <a:buFont typeface="Arial" panose="020B0604020202020204" pitchFamily="34" charset="0"/>
              <a:buChar char="•"/>
            </a:pPr>
            <a:endParaRPr lang="en-US" b="1" dirty="0">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endParaRPr lang="en-U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72763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Steps For Decommissioning  </a:t>
            </a:r>
            <a:endParaRPr lang="en-US" sz="4000" dirty="0"/>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All </a:t>
            </a:r>
            <a:r>
              <a:rPr lang="en-US" sz="2400" dirty="0">
                <a:latin typeface="Times New Roman" panose="02020603050405020304" pitchFamily="18" charset="0"/>
                <a:cs typeface="Times New Roman" panose="02020603050405020304" pitchFamily="18" charset="0"/>
              </a:rPr>
              <a:t>fuel rod removed                                                   </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All </a:t>
            </a:r>
            <a:r>
              <a:rPr lang="en-US" sz="2400" dirty="0">
                <a:latin typeface="Times New Roman" panose="02020603050405020304" pitchFamily="18" charset="0"/>
                <a:cs typeface="Times New Roman" panose="02020603050405020304" pitchFamily="18" charset="0"/>
              </a:rPr>
              <a:t>water drained</a:t>
            </a:r>
          </a:p>
          <a:p>
            <a:r>
              <a:rPr lang="en-US" sz="2400" dirty="0">
                <a:latin typeface="Times New Roman" panose="02020603050405020304" pitchFamily="18" charset="0"/>
                <a:cs typeface="Times New Roman" panose="02020603050405020304" pitchFamily="18" charset="0"/>
              </a:rPr>
              <a:t>Reactor and generator pipes are cleaned and flushed.</a:t>
            </a:r>
          </a:p>
          <a:p>
            <a:r>
              <a:rPr lang="en-US" sz="2400" dirty="0">
                <a:latin typeface="Times New Roman" panose="02020603050405020304" pitchFamily="18" charset="0"/>
                <a:cs typeface="Times New Roman" panose="02020603050405020304" pitchFamily="18" charset="0"/>
              </a:rPr>
              <a:t>Drained water and material to clean pipes are radioactive hence stored safely and    disposed of.</a:t>
            </a:r>
          </a:p>
          <a:p>
            <a:r>
              <a:rPr lang="en-US" sz="2400" dirty="0">
                <a:latin typeface="Times New Roman" panose="02020603050405020304" pitchFamily="18" charset="0"/>
                <a:cs typeface="Times New Roman" panose="02020603050405020304" pitchFamily="18" charset="0"/>
              </a:rPr>
              <a:t>About 90% radioactivity is removed in that steps .</a:t>
            </a:r>
          </a:p>
          <a:p>
            <a:endParaRPr lang="en-US" dirty="0"/>
          </a:p>
        </p:txBody>
      </p:sp>
    </p:spTree>
    <p:extLst>
      <p:ext uri="{BB962C8B-B14F-4D97-AF65-F5344CB8AC3E}">
        <p14:creationId xmlns:p14="http://schemas.microsoft.com/office/powerpoint/2010/main" val="17921167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normAutofit/>
          </a:bodyPr>
          <a:lstStyle/>
          <a:p>
            <a:r>
              <a:rPr lang="en-US" sz="4000" b="1" dirty="0">
                <a:latin typeface="Times New Roman" panose="02020603050405020304" pitchFamily="18" charset="0"/>
                <a:cs typeface="Times New Roman" panose="02020603050405020304" pitchFamily="18" charset="0"/>
              </a:rPr>
              <a:t>Step </a:t>
            </a:r>
            <a:r>
              <a:rPr lang="en-US" sz="4000" b="1" dirty="0" smtClean="0">
                <a:latin typeface="Times New Roman" panose="02020603050405020304" pitchFamily="18" charset="0"/>
                <a:cs typeface="Times New Roman" panose="02020603050405020304" pitchFamily="18" charset="0"/>
              </a:rPr>
              <a:t>II</a:t>
            </a:r>
            <a:endParaRPr lang="en-US" sz="4000" b="1" dirty="0"/>
          </a:p>
        </p:txBody>
      </p:sp>
      <p:sp>
        <p:nvSpPr>
          <p:cNvPr id="3" name="Subtitle 2"/>
          <p:cNvSpPr>
            <a:spLocks noGrp="1"/>
          </p:cNvSpPr>
          <p:nvPr>
            <p:ph idx="1"/>
          </p:nvPr>
        </p:nvSpPr>
        <p:spPr/>
        <p:txBody>
          <a:bodyPr>
            <a:normAutofit/>
          </a:bodyPr>
          <a:lstStyle/>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Dismantle the plant as soon as it is closed down .</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Put plant in mothballs so that material which has short life should be disintegrate.</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Covering the plant with reinforced concrete and placing a barrio around the plant.</a:t>
            </a:r>
            <a:endParaRPr lang="en-US" sz="2400" dirty="0">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Packing </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Transporting </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Burying the waste </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Cost of decommissioning a plant t is 200 to 400 million dollars.</a:t>
            </a:r>
          </a:p>
        </p:txBody>
      </p:sp>
    </p:spTree>
    <p:extLst>
      <p:ext uri="{BB962C8B-B14F-4D97-AF65-F5344CB8AC3E}">
        <p14:creationId xmlns:p14="http://schemas.microsoft.com/office/powerpoint/2010/main" val="37007678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Thermal Pollution </a:t>
            </a:r>
            <a:endParaRPr lang="en-US" sz="4000" dirty="0"/>
          </a:p>
        </p:txBody>
      </p:sp>
      <p:sp>
        <p:nvSpPr>
          <p:cNvPr id="3" name="Subtitle 2"/>
          <p:cNvSpPr>
            <a:spLocks noGrp="1"/>
          </p:cNvSpPr>
          <p:nvPr>
            <p:ph idx="1"/>
          </p:nvPr>
        </p:nvSpPr>
        <p:spPr/>
        <p:txBody>
          <a:bodyPr>
            <a:normAutofit/>
          </a:bodyPr>
          <a:lstStyle/>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It is defined as</a:t>
            </a:r>
          </a:p>
          <a:p>
            <a:pPr marL="342900" indent="-342900" algn="l">
              <a:buFont typeface="Arial" panose="020B0604020202020204" pitchFamily="34" charset="0"/>
              <a:buChar char="•"/>
            </a:pPr>
            <a:r>
              <a:rPr lang="en-US" sz="2400" b="1" dirty="0" smtClean="0">
                <a:latin typeface="Times New Roman" panose="02020603050405020304" pitchFamily="18" charset="0"/>
                <a:cs typeface="Times New Roman" panose="02020603050405020304" pitchFamily="18" charset="0"/>
              </a:rPr>
              <a:t>“The waste heat that is released by the industries, automobiles, urban population and other miscellaneous sources into the environment.”</a:t>
            </a:r>
          </a:p>
          <a:p>
            <a:pPr marL="342900" indent="-342900" algn="l">
              <a:buFont typeface="Arial" panose="020B0604020202020204" pitchFamily="34" charset="0"/>
              <a:buChar char="•"/>
            </a:pPr>
            <a:endParaRPr lang="en-US" sz="2400" b="1" dirty="0">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If nuclear power plant is efficient then is release low heat other wise high heat is released in the environment.</a:t>
            </a:r>
          </a:p>
          <a:p>
            <a:pPr marL="342900" indent="-342900" algn="l">
              <a:buFont typeface="Arial" panose="020B0604020202020204" pitchFamily="34" charset="0"/>
              <a:buChar char="•"/>
            </a:pPr>
            <a:r>
              <a:rPr lang="en-US" sz="2400" dirty="0" smtClean="0">
                <a:latin typeface="Times New Roman" panose="02020603050405020304" pitchFamily="18" charset="0"/>
                <a:cs typeface="Times New Roman" panose="02020603050405020304" pitchFamily="18" charset="0"/>
              </a:rPr>
              <a:t>Water is used as cooling agent is that plants.</a:t>
            </a:r>
            <a:endParaRPr lang="en-US" sz="2400" dirty="0">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endParaRPr lang="en-U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39152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Times New Roman" panose="02020603050405020304" pitchFamily="18" charset="0"/>
                <a:cs typeface="Times New Roman" panose="02020603050405020304" pitchFamily="18" charset="0"/>
              </a:rPr>
              <a:t>Methods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Dilute and disperse</a:t>
            </a:r>
          </a:p>
          <a:p>
            <a:r>
              <a:rPr lang="en-US" sz="2400" dirty="0" smtClean="0">
                <a:latin typeface="Times New Roman" panose="02020603050405020304" pitchFamily="18" charset="0"/>
                <a:cs typeface="Times New Roman" panose="02020603050405020304" pitchFamily="18" charset="0"/>
              </a:rPr>
              <a:t>Delay and decay</a:t>
            </a:r>
          </a:p>
          <a:p>
            <a:r>
              <a:rPr lang="en-US" sz="2400" dirty="0" smtClean="0">
                <a:latin typeface="Times New Roman" panose="02020603050405020304" pitchFamily="18" charset="0"/>
                <a:cs typeface="Times New Roman" panose="02020603050405020304" pitchFamily="18" charset="0"/>
              </a:rPr>
              <a:t>Concentrate and contain</a:t>
            </a:r>
          </a:p>
          <a:p>
            <a:r>
              <a:rPr lang="en-US" sz="2400" dirty="0" err="1" smtClean="0">
                <a:latin typeface="Times New Roman" panose="02020603050405020304" pitchFamily="18" charset="0"/>
                <a:cs typeface="Times New Roman" panose="02020603050405020304" pitchFamily="18" charset="0"/>
              </a:rPr>
              <a:t>Vitrification</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Ocean dumping of radioactive wastes</a:t>
            </a:r>
          </a:p>
          <a:p>
            <a:r>
              <a:rPr lang="en-US" sz="2400" dirty="0" smtClean="0">
                <a:latin typeface="Times New Roman" panose="02020603050405020304" pitchFamily="18" charset="0"/>
                <a:cs typeface="Times New Roman" panose="02020603050405020304" pitchFamily="18" charset="0"/>
              </a:rPr>
              <a:t>Land disposal</a:t>
            </a:r>
          </a:p>
          <a:p>
            <a:r>
              <a:rPr lang="en-US" sz="2400" dirty="0" smtClean="0">
                <a:latin typeface="Times New Roman" panose="02020603050405020304" pitchFamily="18" charset="0"/>
                <a:cs typeface="Times New Roman" panose="02020603050405020304" pitchFamily="18" charset="0"/>
              </a:rPr>
              <a:t>Decommissioning of nuclear plants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89660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algn="ctr"/>
            <a:r>
              <a:rPr lang="en-US" b="1" dirty="0" smtClean="0">
                <a:latin typeface="Times New Roman" panose="02020603050405020304" pitchFamily="18" charset="0"/>
                <a:cs typeface="Times New Roman" panose="02020603050405020304" pitchFamily="18" charset="0"/>
              </a:rPr>
              <a:t>Methods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2400" y="1219200"/>
            <a:ext cx="8839200" cy="4906963"/>
          </a:xfrm>
        </p:spPr>
        <p:txBody>
          <a:bodyPr>
            <a:noAutofit/>
          </a:bodyPr>
          <a:lstStyle/>
          <a:p>
            <a:pPr marL="0" indent="0">
              <a:buNone/>
            </a:pPr>
            <a:r>
              <a:rPr lang="en-US" sz="2400" b="1" dirty="0" smtClean="0">
                <a:latin typeface="Times New Roman" panose="02020603050405020304" pitchFamily="18" charset="0"/>
                <a:cs typeface="Times New Roman" panose="02020603050405020304" pitchFamily="18" charset="0"/>
              </a:rPr>
              <a:t>Dilute and Disperse</a:t>
            </a:r>
          </a:p>
          <a:p>
            <a:pPr marL="0" indent="0">
              <a:buNone/>
            </a:pPr>
            <a:r>
              <a:rPr lang="en-US" sz="2400" dirty="0" smtClean="0">
                <a:latin typeface="Times New Roman" panose="02020603050405020304" pitchFamily="18" charset="0"/>
                <a:cs typeface="Times New Roman" panose="02020603050405020304" pitchFamily="18" charset="0"/>
              </a:rPr>
              <a:t>Dilute to permissible levels for disperse</a:t>
            </a:r>
          </a:p>
          <a:p>
            <a:pPr marL="0" indent="0">
              <a:buNone/>
            </a:pPr>
            <a:r>
              <a:rPr lang="en-US" sz="2400" dirty="0" smtClean="0">
                <a:latin typeface="Times New Roman" panose="02020603050405020304" pitchFamily="18" charset="0"/>
                <a:cs typeface="Times New Roman" panose="02020603050405020304" pitchFamily="18" charset="0"/>
              </a:rPr>
              <a:t>Diluted naturally when in the air, soil or water</a:t>
            </a:r>
          </a:p>
          <a:p>
            <a:pPr marL="0" indent="0">
              <a:buNone/>
            </a:pPr>
            <a:r>
              <a:rPr lang="en-US" sz="2400" dirty="0" smtClean="0">
                <a:latin typeface="Times New Roman" panose="02020603050405020304" pitchFamily="18" charset="0"/>
                <a:cs typeface="Times New Roman" panose="02020603050405020304" pitchFamily="18" charset="0"/>
              </a:rPr>
              <a:t>Danger of their accumulation in food chain &amp; environmental contamination</a:t>
            </a:r>
          </a:p>
          <a:p>
            <a:pPr marL="0" indent="0">
              <a:buNone/>
            </a:pPr>
            <a:r>
              <a:rPr lang="en-US" sz="2400" b="1" dirty="0" smtClean="0">
                <a:latin typeface="Times New Roman" panose="02020603050405020304" pitchFamily="18" charset="0"/>
                <a:cs typeface="Times New Roman" panose="02020603050405020304" pitchFamily="18" charset="0"/>
              </a:rPr>
              <a:t>Delay and Decay</a:t>
            </a:r>
          </a:p>
          <a:p>
            <a:pPr marL="0" indent="0">
              <a:buNone/>
            </a:pPr>
            <a:r>
              <a:rPr lang="en-US" sz="2400" dirty="0" smtClean="0">
                <a:latin typeface="Times New Roman" panose="02020603050405020304" pitchFamily="18" charset="0"/>
                <a:cs typeface="Times New Roman" panose="02020603050405020304" pitchFamily="18" charset="0"/>
              </a:rPr>
              <a:t>Radioactive material which has a relatively short life</a:t>
            </a:r>
          </a:p>
          <a:p>
            <a:pPr marL="0" indent="0">
              <a:buNone/>
            </a:pPr>
            <a:r>
              <a:rPr lang="en-US" sz="2400" dirty="0" smtClean="0">
                <a:latin typeface="Times New Roman" panose="02020603050405020304" pitchFamily="18" charset="0"/>
                <a:cs typeface="Times New Roman" panose="02020603050405020304" pitchFamily="18" charset="0"/>
              </a:rPr>
              <a:t>Can be retained in receptacles for a long period until radioactivity disappears</a:t>
            </a:r>
          </a:p>
          <a:p>
            <a:pPr marL="0" indent="0">
              <a:buNone/>
            </a:pPr>
            <a:r>
              <a:rPr lang="en-US" sz="2400" b="1" dirty="0" smtClean="0">
                <a:latin typeface="Times New Roman" panose="02020603050405020304" pitchFamily="18" charset="0"/>
                <a:cs typeface="Times New Roman" panose="02020603050405020304" pitchFamily="18" charset="0"/>
              </a:rPr>
              <a:t>Concentrate and Contain</a:t>
            </a:r>
          </a:p>
          <a:p>
            <a:pPr marL="0" indent="0">
              <a:buNone/>
            </a:pPr>
            <a:r>
              <a:rPr lang="en-US" sz="2400" dirty="0" smtClean="0">
                <a:latin typeface="Times New Roman" panose="02020603050405020304" pitchFamily="18" charset="0"/>
                <a:cs typeface="Times New Roman" panose="02020603050405020304" pitchFamily="18" charset="0"/>
              </a:rPr>
              <a:t>Materials which has high radioactivity or long half life</a:t>
            </a:r>
          </a:p>
          <a:p>
            <a:pPr marL="0" indent="0">
              <a:buNone/>
            </a:pPr>
            <a:r>
              <a:rPr lang="en-US" sz="2400" dirty="0" smtClean="0">
                <a:latin typeface="Times New Roman" panose="02020603050405020304" pitchFamily="18" charset="0"/>
                <a:cs typeface="Times New Roman" panose="02020603050405020304" pitchFamily="18" charset="0"/>
              </a:rPr>
              <a:t>Concentrated into small volumes and stored in the places far away from public and animal habitats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01201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pPr algn="ctr"/>
            <a:r>
              <a:rPr lang="en-US" b="1" dirty="0" smtClean="0">
                <a:latin typeface="Times New Roman" panose="02020603050405020304" pitchFamily="18" charset="0"/>
                <a:cs typeface="Times New Roman" panose="02020603050405020304" pitchFamily="18" charset="0"/>
              </a:rPr>
              <a:t>Methods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2400" y="1143000"/>
            <a:ext cx="8839200" cy="4983163"/>
          </a:xfrm>
        </p:spPr>
        <p:txBody>
          <a:bodyPr>
            <a:noAutofit/>
          </a:bodyPr>
          <a:lstStyle/>
          <a:p>
            <a:pPr marL="0" indent="0">
              <a:buNone/>
            </a:pPr>
            <a:r>
              <a:rPr lang="en-US" sz="2400" b="1" dirty="0" err="1" smtClean="0">
                <a:latin typeface="Times New Roman" panose="02020603050405020304" pitchFamily="18" charset="0"/>
                <a:cs typeface="Times New Roman" panose="02020603050405020304" pitchFamily="18" charset="0"/>
              </a:rPr>
              <a:t>Vitrification</a:t>
            </a:r>
            <a:endParaRPr lang="en-US" sz="2400" b="1" dirty="0" smtClean="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Process in which high level liquid waste is converted into insoluble block of glass</a:t>
            </a:r>
          </a:p>
          <a:p>
            <a:pPr marL="0" indent="0">
              <a:buNone/>
            </a:pPr>
            <a:r>
              <a:rPr lang="en-US" sz="2400" dirty="0" smtClean="0">
                <a:latin typeface="Times New Roman" panose="02020603050405020304" pitchFamily="18" charset="0"/>
                <a:cs typeface="Times New Roman" panose="02020603050405020304" pitchFamily="18" charset="0"/>
              </a:rPr>
              <a:t>At the same time, it also reduces the original volume of nuclear waste to about 2/3</a:t>
            </a:r>
          </a:p>
          <a:p>
            <a:pPr marL="0" indent="0">
              <a:buNone/>
            </a:pPr>
            <a:r>
              <a:rPr lang="en-US" sz="2400" dirty="0" smtClean="0">
                <a:latin typeface="Times New Roman" panose="02020603050405020304" pitchFamily="18" charset="0"/>
                <a:cs typeface="Times New Roman" panose="02020603050405020304" pitchFamily="18" charset="0"/>
              </a:rPr>
              <a:t>The blocks are then cooled through naturally </a:t>
            </a:r>
            <a:r>
              <a:rPr lang="en-US" sz="2400" dirty="0" err="1" smtClean="0">
                <a:latin typeface="Times New Roman" panose="02020603050405020304" pitchFamily="18" charset="0"/>
                <a:cs typeface="Times New Roman" panose="02020603050405020304" pitchFamily="18" charset="0"/>
              </a:rPr>
              <a:t>convected</a:t>
            </a:r>
            <a:r>
              <a:rPr lang="en-US" sz="2400" dirty="0" smtClean="0">
                <a:latin typeface="Times New Roman" panose="02020603050405020304" pitchFamily="18" charset="0"/>
                <a:cs typeface="Times New Roman" panose="02020603050405020304" pitchFamily="18" charset="0"/>
              </a:rPr>
              <a:t> airflow and kept in containers</a:t>
            </a:r>
          </a:p>
          <a:p>
            <a:pPr marL="0" indent="0">
              <a:buNone/>
            </a:pPr>
            <a:r>
              <a:rPr lang="en-US" sz="2400" dirty="0" smtClean="0">
                <a:latin typeface="Times New Roman" panose="02020603050405020304" pitchFamily="18" charset="0"/>
                <a:cs typeface="Times New Roman" panose="02020603050405020304" pitchFamily="18" charset="0"/>
              </a:rPr>
              <a:t>Containers are transferred to Vitrified Product Store (VPC) for at least 50 years</a:t>
            </a:r>
          </a:p>
          <a:p>
            <a:pPr marL="0" indent="0">
              <a:buNone/>
            </a:pPr>
            <a:r>
              <a:rPr lang="en-US" sz="2400" b="1" dirty="0" smtClean="0">
                <a:latin typeface="Times New Roman" panose="02020603050405020304" pitchFamily="18" charset="0"/>
                <a:cs typeface="Times New Roman" panose="02020603050405020304" pitchFamily="18" charset="0"/>
              </a:rPr>
              <a:t>Ocean Dumping</a:t>
            </a:r>
          </a:p>
          <a:p>
            <a:pPr marL="0" indent="0">
              <a:buNone/>
            </a:pPr>
            <a:r>
              <a:rPr lang="en-US" sz="2400" dirty="0" smtClean="0">
                <a:latin typeface="Times New Roman" panose="02020603050405020304" pitchFamily="18" charset="0"/>
                <a:cs typeface="Times New Roman" panose="02020603050405020304" pitchFamily="18" charset="0"/>
              </a:rPr>
              <a:t>It is the method to dump radioactive wastes in far off seas</a:t>
            </a:r>
          </a:p>
          <a:p>
            <a:pPr marL="0" indent="0">
              <a:buNone/>
            </a:pPr>
            <a:r>
              <a:rPr lang="en-US" sz="2400" dirty="0" smtClean="0">
                <a:latin typeface="Times New Roman" panose="02020603050405020304" pitchFamily="18" charset="0"/>
                <a:cs typeface="Times New Roman" panose="02020603050405020304" pitchFamily="18" charset="0"/>
              </a:rPr>
              <a:t>Firstly it is started by Soviet Union in 1965 when they dumped 18 reactors in Kara Sea</a:t>
            </a:r>
          </a:p>
          <a:p>
            <a:pPr marL="0" indent="0">
              <a:buNone/>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19964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algn="ctr"/>
            <a:r>
              <a:rPr lang="en-US" b="1" dirty="0" smtClean="0">
                <a:latin typeface="Times New Roman" panose="02020603050405020304" pitchFamily="18" charset="0"/>
                <a:cs typeface="Times New Roman" panose="02020603050405020304" pitchFamily="18" charset="0"/>
              </a:rPr>
              <a:t>Methods</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2400" y="1219200"/>
            <a:ext cx="8839200" cy="4906963"/>
          </a:xfrm>
        </p:spPr>
        <p:txBody>
          <a:bodyPr>
            <a:noAutofit/>
          </a:bodyPr>
          <a:lstStyle/>
          <a:p>
            <a:pPr marL="0" indent="0">
              <a:buNone/>
            </a:pPr>
            <a:r>
              <a:rPr lang="en-US" sz="2400" b="1" dirty="0" smtClean="0">
                <a:latin typeface="Times New Roman" panose="02020603050405020304" pitchFamily="18" charset="0"/>
                <a:cs typeface="Times New Roman" panose="02020603050405020304" pitchFamily="18" charset="0"/>
              </a:rPr>
              <a:t>Land Disposal</a:t>
            </a:r>
          </a:p>
          <a:p>
            <a:pPr marL="0" indent="0">
              <a:buNone/>
            </a:pPr>
            <a:r>
              <a:rPr lang="en-US" sz="2400" dirty="0" smtClean="0">
                <a:latin typeface="Times New Roman" panose="02020603050405020304" pitchFamily="18" charset="0"/>
                <a:cs typeface="Times New Roman" panose="02020603050405020304" pitchFamily="18" charset="0"/>
              </a:rPr>
              <a:t>It is another major method which is practicing by most of the countries in the world</a:t>
            </a:r>
          </a:p>
          <a:p>
            <a:pPr marL="0" indent="0">
              <a:buNone/>
            </a:pPr>
            <a:r>
              <a:rPr lang="en-US" sz="2400" dirty="0" smtClean="0">
                <a:latin typeface="Times New Roman" panose="02020603050405020304" pitchFamily="18" charset="0"/>
                <a:cs typeface="Times New Roman" panose="02020603050405020304" pitchFamily="18" charset="0"/>
              </a:rPr>
              <a:t>The nuclear waste buried deep in the ground where it is hoped that they will remain unexpected to groundwater and earthquakes for the tens of thousands of the year</a:t>
            </a:r>
          </a:p>
          <a:p>
            <a:pPr marL="0" indent="0">
              <a:buNone/>
            </a:pPr>
            <a:r>
              <a:rPr lang="en-US" sz="2400" dirty="0" smtClean="0">
                <a:latin typeface="Times New Roman" panose="02020603050405020304" pitchFamily="18" charset="0"/>
                <a:cs typeface="Times New Roman" panose="02020603050405020304" pitchFamily="18" charset="0"/>
              </a:rPr>
              <a:t>Decommissioning old nuclear plants</a:t>
            </a:r>
          </a:p>
          <a:p>
            <a:pPr marL="0" indent="0">
              <a:buNone/>
            </a:pPr>
            <a:r>
              <a:rPr lang="en-US" sz="2400" dirty="0" smtClean="0">
                <a:latin typeface="Times New Roman" panose="02020603050405020304" pitchFamily="18" charset="0"/>
                <a:cs typeface="Times New Roman" panose="02020603050405020304" pitchFamily="18" charset="0"/>
              </a:rPr>
              <a:t>Decommissioning means dismantling</a:t>
            </a:r>
          </a:p>
          <a:p>
            <a:pPr marL="0" indent="0">
              <a:buNone/>
            </a:pPr>
            <a:r>
              <a:rPr lang="en-US" sz="2400" dirty="0" smtClean="0">
                <a:latin typeface="Times New Roman" panose="02020603050405020304" pitchFamily="18" charset="0"/>
                <a:cs typeface="Times New Roman" panose="02020603050405020304" pitchFamily="18" charset="0"/>
              </a:rPr>
              <a:t>Some nuclear plants are designed for a life of only about 30-40 years</a:t>
            </a:r>
          </a:p>
          <a:p>
            <a:pPr marL="0" indent="0">
              <a:buNone/>
            </a:pPr>
            <a:r>
              <a:rPr lang="en-US" sz="2400" dirty="0" smtClean="0">
                <a:latin typeface="Times New Roman" panose="02020603050405020304" pitchFamily="18" charset="0"/>
                <a:cs typeface="Times New Roman" panose="02020603050405020304" pitchFamily="18" charset="0"/>
              </a:rPr>
              <a:t>After that, it becomes brittle and untrustworthy</a:t>
            </a:r>
          </a:p>
          <a:p>
            <a:pPr marL="0" indent="0">
              <a:buNone/>
            </a:pPr>
            <a:r>
              <a:rPr lang="en-US" sz="2400" dirty="0" smtClean="0">
                <a:latin typeface="Times New Roman" panose="02020603050405020304" pitchFamily="18" charset="0"/>
                <a:cs typeface="Times New Roman" panose="02020603050405020304" pitchFamily="18" charset="0"/>
              </a:rPr>
              <a:t>In these cases, such plants are to be dismantled </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I</a:t>
            </a:r>
            <a:r>
              <a:rPr lang="en-US" sz="2400" dirty="0" smtClean="0">
                <a:latin typeface="Times New Roman" panose="02020603050405020304" pitchFamily="18" charset="0"/>
                <a:cs typeface="Times New Roman" panose="02020603050405020304" pitchFamily="18" charset="0"/>
              </a:rPr>
              <a:t>ts each part have to be disposed of safely either through monitored and retrievable storage sites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6088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latin typeface="Times New Roman" panose="02020603050405020304" pitchFamily="18" charset="0"/>
                <a:cs typeface="Times New Roman" panose="02020603050405020304" pitchFamily="18" charset="0"/>
              </a:rPr>
              <a:t>Isotopes:</a:t>
            </a:r>
            <a:endParaRPr lang="en-US" sz="4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575050" y="533400"/>
            <a:ext cx="5416550" cy="6096000"/>
          </a:xfrm>
        </p:spPr>
        <p:txBody>
          <a:bodyPr>
            <a:normAutofit/>
          </a:bodyPr>
          <a:lstStyle/>
          <a:p>
            <a:r>
              <a:rPr lang="en-US" sz="2400" dirty="0" smtClean="0">
                <a:solidFill>
                  <a:schemeClr val="tx1"/>
                </a:solidFill>
                <a:latin typeface="Times New Roman" panose="02020603050405020304" pitchFamily="18" charset="0"/>
                <a:cs typeface="Times New Roman" panose="02020603050405020304" pitchFamily="18" charset="0"/>
              </a:rPr>
              <a:t> “Those atoms of the same elements that have same atomic number but different numbers of neutrons(mass number)”.</a:t>
            </a:r>
          </a:p>
          <a:p>
            <a:r>
              <a:rPr lang="en-US" sz="2400" dirty="0" smtClean="0">
                <a:solidFill>
                  <a:schemeClr val="tx1"/>
                </a:solidFill>
                <a:latin typeface="Times New Roman" panose="02020603050405020304" pitchFamily="18" charset="0"/>
                <a:cs typeface="Times New Roman" panose="02020603050405020304" pitchFamily="18" charset="0"/>
              </a:rPr>
              <a:t>Some isotopes of atoms are radioactive i.e. the nuclei of these atoms are unstable and decompose spontaneously.</a:t>
            </a:r>
          </a:p>
          <a:p>
            <a:r>
              <a:rPr lang="en-US" sz="2400" dirty="0" smtClean="0">
                <a:solidFill>
                  <a:schemeClr val="tx1"/>
                </a:solidFill>
                <a:latin typeface="Times New Roman" panose="02020603050405020304" pitchFamily="18" charset="0"/>
                <a:cs typeface="Times New Roman" panose="02020603050405020304" pitchFamily="18" charset="0"/>
              </a:rPr>
              <a:t>Neutrons, electrons, protons and other large particles are released during nuclear disintegration along with considerable amount of energy.</a:t>
            </a:r>
          </a:p>
          <a:p>
            <a:r>
              <a:rPr lang="en-US" sz="2400" dirty="0" smtClean="0">
                <a:solidFill>
                  <a:schemeClr val="tx1"/>
                </a:solidFill>
                <a:latin typeface="Times New Roman" panose="02020603050405020304" pitchFamily="18" charset="0"/>
                <a:cs typeface="Times New Roman" panose="02020603050405020304" pitchFamily="18" charset="0"/>
              </a:rPr>
              <a:t>The rate of decomposition is consistence for given isotopes.</a:t>
            </a:r>
            <a:endParaRPr lang="en-US" sz="2400" dirty="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381000" y="1676400"/>
            <a:ext cx="3048000" cy="2857500"/>
          </a:xfrm>
          <a:prstGeom prst="rect">
            <a:avLst/>
          </a:prstGeom>
        </p:spPr>
      </p:pic>
    </p:spTree>
    <p:extLst>
      <p:ext uri="{BB962C8B-B14F-4D97-AF65-F5344CB8AC3E}">
        <p14:creationId xmlns:p14="http://schemas.microsoft.com/office/powerpoint/2010/main" val="3589707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Continued…..</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It is measured and expressed as radioactive half-life.</a:t>
            </a:r>
          </a:p>
          <a:p>
            <a:r>
              <a:rPr lang="en-US" sz="2400" b="1" dirty="0" smtClean="0">
                <a:latin typeface="Times New Roman" panose="02020603050405020304" pitchFamily="18" charset="0"/>
                <a:cs typeface="Times New Roman" panose="02020603050405020304" pitchFamily="18" charset="0"/>
              </a:rPr>
              <a:t>Radioactive half-life:</a:t>
            </a:r>
          </a:p>
          <a:p>
            <a:r>
              <a:rPr lang="en-US" sz="2400" b="1"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“The time taken for half of the radioactive material to decompose spontaneously”.</a:t>
            </a:r>
          </a:p>
          <a:p>
            <a:pPr marL="0" indent="0">
              <a:buNone/>
            </a:pPr>
            <a:endParaRPr lang="en-US" sz="3600" b="1" dirty="0">
              <a:solidFill>
                <a:schemeClr val="accent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3359752"/>
            <a:ext cx="9144000" cy="3498249"/>
          </a:xfrm>
          <a:prstGeom prst="rect">
            <a:avLst/>
          </a:prstGeom>
        </p:spPr>
      </p:pic>
    </p:spTree>
    <p:extLst>
      <p:ext uri="{BB962C8B-B14F-4D97-AF65-F5344CB8AC3E}">
        <p14:creationId xmlns:p14="http://schemas.microsoft.com/office/powerpoint/2010/main" val="3783061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Radiations:</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Nuclear disintegration releases energy from the nucleus as radiations.</a:t>
            </a:r>
          </a:p>
          <a:p>
            <a:r>
              <a:rPr lang="en-US" sz="2400" b="1" dirty="0" smtClean="0">
                <a:latin typeface="Times New Roman" panose="02020603050405020304" pitchFamily="18" charset="0"/>
                <a:cs typeface="Times New Roman" panose="02020603050405020304" pitchFamily="18" charset="0"/>
              </a:rPr>
              <a:t>Types of radiations:</a:t>
            </a:r>
          </a:p>
          <a:p>
            <a:r>
              <a:rPr lang="en-US" sz="2400" dirty="0" smtClean="0">
                <a:latin typeface="Times New Roman" panose="02020603050405020304" pitchFamily="18" charset="0"/>
                <a:cs typeface="Times New Roman" panose="02020603050405020304" pitchFamily="18" charset="0"/>
              </a:rPr>
              <a:t>There are three major types of radiations:</a:t>
            </a:r>
          </a:p>
          <a:p>
            <a:r>
              <a:rPr lang="en-US" sz="2400" dirty="0" smtClean="0">
                <a:latin typeface="Times New Roman" panose="02020603050405020304" pitchFamily="18" charset="0"/>
                <a:cs typeface="Times New Roman" panose="02020603050405020304" pitchFamily="18" charset="0"/>
              </a:rPr>
              <a:t>Alpha radiations</a:t>
            </a:r>
          </a:p>
          <a:p>
            <a:r>
              <a:rPr lang="en-US" sz="2400" dirty="0" smtClean="0">
                <a:latin typeface="Times New Roman" panose="02020603050405020304" pitchFamily="18" charset="0"/>
                <a:cs typeface="Times New Roman" panose="02020603050405020304" pitchFamily="18" charset="0"/>
              </a:rPr>
              <a:t>Beta radiations</a:t>
            </a:r>
          </a:p>
          <a:p>
            <a:r>
              <a:rPr lang="en-US" sz="2400" dirty="0" smtClean="0">
                <a:latin typeface="Times New Roman" panose="02020603050405020304" pitchFamily="18" charset="0"/>
                <a:cs typeface="Times New Roman" panose="02020603050405020304" pitchFamily="18" charset="0"/>
              </a:rPr>
              <a:t>Gamma radiations</a:t>
            </a:r>
            <a:endParaRPr lang="en-US" sz="240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4343400" y="3990987"/>
            <a:ext cx="4800599" cy="2846231"/>
          </a:xfrm>
          <a:prstGeom prst="rect">
            <a:avLst/>
          </a:prstGeom>
        </p:spPr>
      </p:pic>
    </p:spTree>
    <p:extLst>
      <p:ext uri="{BB962C8B-B14F-4D97-AF65-F5344CB8AC3E}">
        <p14:creationId xmlns:p14="http://schemas.microsoft.com/office/powerpoint/2010/main" val="109341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Times New Roman" panose="02020603050405020304" pitchFamily="18" charset="0"/>
                <a:cs typeface="Times New Roman" panose="02020603050405020304" pitchFamily="18" charset="0"/>
              </a:rPr>
              <a:t>Continued…..</a:t>
            </a:r>
            <a:endParaRPr lang="en-US"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85000" lnSpcReduction="10000"/>
          </a:bodyPr>
          <a:lstStyle/>
          <a:p>
            <a:r>
              <a:rPr lang="en-US" sz="2400" b="1" dirty="0" smtClean="0">
                <a:latin typeface="Times New Roman" panose="02020603050405020304" pitchFamily="18" charset="0"/>
                <a:cs typeface="Times New Roman" panose="02020603050405020304" pitchFamily="18" charset="0"/>
              </a:rPr>
              <a:t>Alpha Radiation:</a:t>
            </a:r>
          </a:p>
          <a:p>
            <a:r>
              <a:rPr lang="en-US" sz="2400" dirty="0" smtClean="0">
                <a:latin typeface="Times New Roman" panose="02020603050405020304" pitchFamily="18" charset="0"/>
                <a:cs typeface="Times New Roman" panose="02020603050405020304" pitchFamily="18" charset="0"/>
              </a:rPr>
              <a:t>“Alpha radiation is the type of radiation that consists of a particle with two neutrons and two protons”.</a:t>
            </a:r>
          </a:p>
          <a:p>
            <a:r>
              <a:rPr lang="en-US" sz="2400" dirty="0" smtClean="0">
                <a:latin typeface="Times New Roman" panose="02020603050405020304" pitchFamily="18" charset="0"/>
                <a:cs typeface="Times New Roman" panose="02020603050405020304" pitchFamily="18" charset="0"/>
              </a:rPr>
              <a:t>It travels through air for less than a meter and can be stopped by a sheet of paper or outer layer of skin.</a:t>
            </a:r>
          </a:p>
          <a:p>
            <a:r>
              <a:rPr lang="en-US" sz="2400" dirty="0" smtClean="0">
                <a:latin typeface="Times New Roman" panose="02020603050405020304" pitchFamily="18" charset="0"/>
                <a:cs typeface="Times New Roman" panose="02020603050405020304" pitchFamily="18" charset="0"/>
              </a:rPr>
              <a:t>It produces up to 20 times more damage to biological tissues than those of beta or gamma radiations</a:t>
            </a:r>
            <a:r>
              <a:rPr lang="en-US" sz="2800" dirty="0" smtClean="0">
                <a:solidFill>
                  <a:schemeClr val="tx1"/>
                </a:solidFill>
                <a:latin typeface="Times New Roman" panose="02020603050405020304" pitchFamily="18" charset="0"/>
                <a:cs typeface="Times New Roman" panose="02020603050405020304" pitchFamily="18" charset="0"/>
              </a:rPr>
              <a:t>.</a:t>
            </a:r>
          </a:p>
          <a:p>
            <a:r>
              <a:rPr lang="en-US" sz="2800" b="1" dirty="0">
                <a:latin typeface="Times New Roman" panose="02020603050405020304" pitchFamily="18" charset="0"/>
                <a:cs typeface="Times New Roman" panose="02020603050405020304" pitchFamily="18" charset="0"/>
              </a:rPr>
              <a:t>Beta Radiation:</a:t>
            </a:r>
          </a:p>
          <a:p>
            <a:r>
              <a:rPr lang="en-US" sz="2800" dirty="0">
                <a:latin typeface="Times New Roman" panose="02020603050405020304" pitchFamily="18" charset="0"/>
                <a:cs typeface="Times New Roman" panose="02020603050405020304" pitchFamily="18" charset="0"/>
              </a:rPr>
              <a:t>Beta radiation is a type of radiation that consists of  electrons released from the nuclei of many fissionable atoms .</a:t>
            </a:r>
          </a:p>
          <a:p>
            <a:r>
              <a:rPr lang="en-US" sz="2800" dirty="0">
                <a:latin typeface="Times New Roman" panose="02020603050405020304" pitchFamily="18" charset="0"/>
                <a:cs typeface="Times New Roman" panose="02020603050405020304" pitchFamily="18" charset="0"/>
              </a:rPr>
              <a:t>It travels more rapidly than alpha particles.it travels through air for a couple of meters and can be stopped by a layer of clothing, glass or aluminum</a:t>
            </a:r>
            <a:endParaRPr lang="en-U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3730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1962</TotalTime>
  <Words>3120</Words>
  <Application>Microsoft Office PowerPoint</Application>
  <PresentationFormat>On-screen Show (4:3)</PresentationFormat>
  <Paragraphs>314</Paragraphs>
  <Slides>57</Slides>
  <Notes>0</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Office Theme</vt:lpstr>
      <vt:lpstr>Nuclear Energy:</vt:lpstr>
      <vt:lpstr>Continued….</vt:lpstr>
      <vt:lpstr>Harmful Effects Of Nuclear Energy:</vt:lpstr>
      <vt:lpstr>Terms/Concepts Used In Nuclear Energy:</vt:lpstr>
      <vt:lpstr>Continued…..</vt:lpstr>
      <vt:lpstr>Isotopes:</vt:lpstr>
      <vt:lpstr>Continued…..</vt:lpstr>
      <vt:lpstr>Radiations:</vt:lpstr>
      <vt:lpstr>Continued…..</vt:lpstr>
      <vt:lpstr>Continued…..</vt:lpstr>
      <vt:lpstr>Nuclear Fission:</vt:lpstr>
      <vt:lpstr>Nuclear Chain Reaction</vt:lpstr>
      <vt:lpstr>Nuclear Reactors:</vt:lpstr>
      <vt:lpstr>PowerPoint Presentation</vt:lpstr>
      <vt:lpstr>Continued…..</vt:lpstr>
      <vt:lpstr>Continued…..</vt:lpstr>
      <vt:lpstr>Types Of Nuclear Reactor</vt:lpstr>
      <vt:lpstr>Light Water Reactors</vt:lpstr>
      <vt:lpstr>Boiling Water Reactors</vt:lpstr>
      <vt:lpstr>Pressurized Water Reactors</vt:lpstr>
      <vt:lpstr>Pressurized Water Reactors</vt:lpstr>
      <vt:lpstr>Heavy Water Reactor</vt:lpstr>
      <vt:lpstr>Gas Cooled Reactors</vt:lpstr>
      <vt:lpstr>Nuclear Breeder Reactors</vt:lpstr>
      <vt:lpstr>Nuclear Breeder Reactors</vt:lpstr>
      <vt:lpstr>Process Of Nuclear Power Reactors</vt:lpstr>
      <vt:lpstr>Types Of Nuclear Power Plants</vt:lpstr>
      <vt:lpstr>Merits Of NPPS</vt:lpstr>
      <vt:lpstr>Nuclear Accidents</vt:lpstr>
      <vt:lpstr>Radiation And Their Effect</vt:lpstr>
      <vt:lpstr>Non-Ionizing Radiation</vt:lpstr>
      <vt:lpstr>Ionization Radiation</vt:lpstr>
      <vt:lpstr>Effects</vt:lpstr>
      <vt:lpstr>Nuclear Power Plant In Pakistan</vt:lpstr>
      <vt:lpstr>Karachi Nuclear Power Plant</vt:lpstr>
      <vt:lpstr>Chashma Nuclear Power Plant</vt:lpstr>
      <vt:lpstr>Nuclear Industry </vt:lpstr>
      <vt:lpstr>Rules For Nuclear Industry </vt:lpstr>
      <vt:lpstr>Categories Of Nuclear Waste </vt:lpstr>
      <vt:lpstr>Low Level Nuclear Waste </vt:lpstr>
      <vt:lpstr>Handling </vt:lpstr>
      <vt:lpstr>Medium Level Nuclear Waste </vt:lpstr>
      <vt:lpstr>Handling </vt:lpstr>
      <vt:lpstr>PowerPoint Presentation</vt:lpstr>
      <vt:lpstr>High Level Waste </vt:lpstr>
      <vt:lpstr>Basic problem of nuclear waste </vt:lpstr>
      <vt:lpstr>PowerPoint Presentation</vt:lpstr>
      <vt:lpstr>Land Disposal Of Nuclear Waste </vt:lpstr>
      <vt:lpstr>Land Disposal Of Nuclear Waste </vt:lpstr>
      <vt:lpstr>Decommissioning Old Nuclear Plants </vt:lpstr>
      <vt:lpstr>Steps For Decommissioning  </vt:lpstr>
      <vt:lpstr>Step II</vt:lpstr>
      <vt:lpstr>Thermal Pollution </vt:lpstr>
      <vt:lpstr>Methods</vt:lpstr>
      <vt:lpstr>Methods</vt:lpstr>
      <vt:lpstr>Methods</vt:lpstr>
      <vt:lpstr>Methods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nuclear reactor</dc:title>
  <dc:creator>faizan ahmad</dc:creator>
  <cp:lastModifiedBy>Dr. Fakhar U Zaman</cp:lastModifiedBy>
  <cp:revision>24</cp:revision>
  <dcterms:created xsi:type="dcterms:W3CDTF">2019-05-12T18:21:17Z</dcterms:created>
  <dcterms:modified xsi:type="dcterms:W3CDTF">2020-03-26T16:36:20Z</dcterms:modified>
</cp:coreProperties>
</file>